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495527-E00F-4645-9382-E028F6681CE2}"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44920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95527-E00F-4645-9382-E028F6681CE2}"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3854467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95527-E00F-4645-9382-E028F6681CE2}"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142619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95527-E00F-4645-9382-E028F6681CE2}"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236161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495527-E00F-4645-9382-E028F6681CE2}"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1173181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495527-E00F-4645-9382-E028F6681CE2}" type="datetimeFigureOut">
              <a:rPr lang="en-US" smtClean="0"/>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41411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495527-E00F-4645-9382-E028F6681CE2}" type="datetimeFigureOut">
              <a:rPr lang="en-US" smtClean="0"/>
              <a:t>6/4/2015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177330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495527-E00F-4645-9382-E028F6681CE2}" type="datetimeFigureOut">
              <a:rPr lang="en-US" smtClean="0"/>
              <a:t>6/4/2015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2265379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95527-E00F-4645-9382-E028F6681CE2}" type="datetimeFigureOut">
              <a:rPr lang="en-US" smtClean="0"/>
              <a:t>6/4/2015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2827409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95527-E00F-4645-9382-E028F6681CE2}" type="datetimeFigureOut">
              <a:rPr lang="en-US" smtClean="0"/>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35760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95527-E00F-4645-9382-E028F6681CE2}" type="datetimeFigureOut">
              <a:rPr lang="en-US" smtClean="0"/>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0CE87-D049-4B34-BC45-3E29ECC6D004}" type="slidenum">
              <a:rPr lang="en-US" smtClean="0"/>
              <a:t>‹#›</a:t>
            </a:fld>
            <a:endParaRPr lang="en-US"/>
          </a:p>
        </p:txBody>
      </p:sp>
    </p:spTree>
    <p:extLst>
      <p:ext uri="{BB962C8B-B14F-4D97-AF65-F5344CB8AC3E}">
        <p14:creationId xmlns:p14="http://schemas.microsoft.com/office/powerpoint/2010/main" val="3870088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95527-E00F-4645-9382-E028F6681CE2}" type="datetimeFigureOut">
              <a:rPr lang="en-US" smtClean="0"/>
              <a:t>6/4/2015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40CE87-D049-4B34-BC45-3E29ECC6D004}" type="slidenum">
              <a:rPr lang="en-US" smtClean="0"/>
              <a:t>‹#›</a:t>
            </a:fld>
            <a:endParaRPr lang="en-US"/>
          </a:p>
        </p:txBody>
      </p:sp>
    </p:spTree>
    <p:extLst>
      <p:ext uri="{BB962C8B-B14F-4D97-AF65-F5344CB8AC3E}">
        <p14:creationId xmlns:p14="http://schemas.microsoft.com/office/powerpoint/2010/main" val="1347140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 Id="rId5" Type="http://schemas.openxmlformats.org/officeDocument/2006/relationships/image" Target="../media/image7.emf"/><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Case Illustration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47692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ChangeArrowheads="1"/>
          </p:cNvSpPr>
          <p:nvPr/>
        </p:nvSpPr>
        <p:spPr bwMode="auto">
          <a:xfrm>
            <a:off x="1631951" y="1624014"/>
            <a:ext cx="8124825"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571500" indent="-1714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lnSpc>
                <a:spcPct val="90000"/>
              </a:lnSpc>
              <a:buSzPct val="90000"/>
              <a:buFont typeface="Wingdings 2" panose="05020102010507070707" pitchFamily="18" charset="2"/>
              <a:buChar char="¡"/>
            </a:pPr>
            <a:r>
              <a:rPr lang="en-US" altLang="en-US" sz="1100"/>
              <a:t>Data for top tier and middle tier programs which are before GW 3 have been used to estimate the benefits</a:t>
            </a:r>
          </a:p>
          <a:p>
            <a:pPr lvl="2">
              <a:lnSpc>
                <a:spcPct val="90000"/>
              </a:lnSpc>
              <a:buSzPct val="90000"/>
              <a:buFont typeface="Arial Unicode MS" panose="020B0604020202020204" pitchFamily="34" charset="-128"/>
              <a:buChar char="−"/>
            </a:pPr>
            <a:r>
              <a:rPr lang="en-US" altLang="en-US" sz="1100"/>
              <a:t>Currently 25 NPI programs are pre GW 3 and with a lifetime estimate of $235 M</a:t>
            </a:r>
          </a:p>
          <a:p>
            <a:pPr lvl="1">
              <a:lnSpc>
                <a:spcPct val="90000"/>
              </a:lnSpc>
              <a:buSzPct val="90000"/>
              <a:buFont typeface="Wingdings 2" panose="05020102010507070707" pitchFamily="18" charset="2"/>
              <a:buChar char="¡"/>
            </a:pPr>
            <a:r>
              <a:rPr lang="en-US" altLang="en-US" sz="1100"/>
              <a:t>Hours per year FTE = 1,800</a:t>
            </a:r>
          </a:p>
          <a:p>
            <a:pPr lvl="1">
              <a:lnSpc>
                <a:spcPct val="90000"/>
              </a:lnSpc>
              <a:buSzPct val="90000"/>
              <a:buFont typeface="Wingdings 2" panose="05020102010507070707" pitchFamily="18" charset="2"/>
              <a:buChar char="¡"/>
            </a:pPr>
            <a:r>
              <a:rPr lang="en-US" altLang="en-US" sz="1100"/>
              <a:t>Data for reducing churn based on analysis of Monarch release data</a:t>
            </a:r>
          </a:p>
        </p:txBody>
      </p:sp>
      <p:graphicFrame>
        <p:nvGraphicFramePr>
          <p:cNvPr id="354415" name="Group 111"/>
          <p:cNvGraphicFramePr>
            <a:graphicFrameLocks noGrp="1"/>
          </p:cNvGraphicFramePr>
          <p:nvPr/>
        </p:nvGraphicFramePr>
        <p:xfrm>
          <a:off x="1857376" y="2524125"/>
          <a:ext cx="8291513" cy="1280160"/>
        </p:xfrm>
        <a:graphic>
          <a:graphicData uri="http://schemas.openxmlformats.org/drawingml/2006/table">
            <a:tbl>
              <a:tblPr/>
              <a:tblGrid>
                <a:gridCol w="3629025"/>
                <a:gridCol w="739775"/>
                <a:gridCol w="739775"/>
                <a:gridCol w="661988"/>
                <a:gridCol w="787400"/>
                <a:gridCol w="866775"/>
                <a:gridCol w="866775"/>
              </a:tblGrid>
              <a:tr h="223838">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Opportunity description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 per program per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benefits per year across 25 top tier and middle tier programs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5425">
                <a:tc v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r>
              <a:tr h="22542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384175">
                <a:tc>
                  <a:txBody>
                    <a:bodyPr/>
                    <a:lstStyle>
                      <a:lvl1pPr>
                        <a:spcBef>
                          <a:spcPct val="20000"/>
                        </a:spcBef>
                        <a:defRPr sz="2800">
                          <a:solidFill>
                            <a:schemeClr val="tx1"/>
                          </a:solidFill>
                          <a:latin typeface="Arial" panose="020B0604020202020204" pitchFamily="34" charset="0"/>
                        </a:defRPr>
                      </a:lvl1pPr>
                      <a:lvl2pPr marL="3381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Reducing 15% churn beyond GW 3 through improved requirements definition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1,265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23,401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31,660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4341" name="Group 37"/>
          <p:cNvGraphicFramePr>
            <a:graphicFrameLocks noGrp="1"/>
          </p:cNvGraphicFramePr>
          <p:nvPr/>
        </p:nvGraphicFramePr>
        <p:xfrm>
          <a:off x="1857376" y="4214814"/>
          <a:ext cx="6024563" cy="487680"/>
        </p:xfrm>
        <a:graphic>
          <a:graphicData uri="http://schemas.openxmlformats.org/drawingml/2006/table">
            <a:tbl>
              <a:tblPr/>
              <a:tblGrid>
                <a:gridCol w="1433513"/>
                <a:gridCol w="765175"/>
                <a:gridCol w="765175"/>
                <a:gridCol w="765175"/>
                <a:gridCol w="765175"/>
                <a:gridCol w="765175"/>
                <a:gridCol w="765175"/>
              </a:tblGrid>
              <a:tr h="180975">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Benefit Realization</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1</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2</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3</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4</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5</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(3,009)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4,615</a:t>
                      </a:r>
                      <a:endPar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27,530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27,350</a:t>
                      </a:r>
                      <a:endPar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27,350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84,197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4368" name="Group 64"/>
          <p:cNvGraphicFramePr>
            <a:graphicFrameLocks noGrp="1"/>
          </p:cNvGraphicFramePr>
          <p:nvPr/>
        </p:nvGraphicFramePr>
        <p:xfrm>
          <a:off x="1857375" y="4776788"/>
          <a:ext cx="7797800" cy="975360"/>
        </p:xfrm>
        <a:graphic>
          <a:graphicData uri="http://schemas.openxmlformats.org/drawingml/2006/table">
            <a:tbl>
              <a:tblPr/>
              <a:tblGrid>
                <a:gridCol w="1181100"/>
                <a:gridCol w="3098800"/>
                <a:gridCol w="431800"/>
                <a:gridCol w="685800"/>
                <a:gridCol w="584200"/>
                <a:gridCol w="533400"/>
                <a:gridCol w="698500"/>
                <a:gridCol w="584200"/>
              </a:tblGrid>
              <a:tr h="187325">
                <a:tc rowSpan="4">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Costs &amp; Assumptions</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Deployment phase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Full Time Resources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Part Time Resources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87325">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097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Detailed planning, design, configure, test &amp; pilot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Training and deployment to remaining projects</a:t>
                      </a:r>
                      <a:endParaRPr kumimoji="0" lang="en-GB" altLang="en-US" sz="1000" b="0" i="0" u="none" strike="noStrike" cap="none" normalizeH="0" baseline="0" smtClean="0">
                        <a:ln>
                          <a:noFill/>
                        </a:ln>
                        <a:solidFill>
                          <a:srgbClr val="000000"/>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3,000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1,385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4407" name="Text Box 103"/>
          <p:cNvSpPr txBox="1">
            <a:spLocks noChangeArrowheads="1"/>
          </p:cNvSpPr>
          <p:nvPr/>
        </p:nvSpPr>
        <p:spPr bwMode="auto">
          <a:xfrm>
            <a:off x="1747839" y="3924301"/>
            <a:ext cx="30643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Net Benefits Across Programs (Average Hours)</a:t>
            </a:r>
          </a:p>
        </p:txBody>
      </p:sp>
      <p:pic>
        <p:nvPicPr>
          <p:cNvPr id="354408" name="Picture 10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6526" y="128588"/>
            <a:ext cx="126206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4411" name="Text Box 107"/>
          <p:cNvSpPr txBox="1">
            <a:spLocks noChangeArrowheads="1"/>
          </p:cNvSpPr>
          <p:nvPr/>
        </p:nvSpPr>
        <p:spPr bwMode="auto">
          <a:xfrm>
            <a:off x="1741489" y="676275"/>
            <a:ext cx="8524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Reduce churn by better defining, prioritizing and freezing requirements by GW 3</a:t>
            </a:r>
          </a:p>
        </p:txBody>
      </p:sp>
      <p:sp>
        <p:nvSpPr>
          <p:cNvPr id="354412" name="Rectangle 108"/>
          <p:cNvSpPr>
            <a:spLocks noGrp="1" noChangeArrowheads="1"/>
          </p:cNvSpPr>
          <p:nvPr>
            <p:ph type="title"/>
          </p:nvPr>
        </p:nvSpPr>
        <p:spPr>
          <a:xfrm>
            <a:off x="1738313" y="152400"/>
            <a:ext cx="7162800" cy="609600"/>
          </a:xfrm>
        </p:spPr>
        <p:txBody>
          <a:bodyPr>
            <a:normAutofit fontScale="90000"/>
          </a:bodyPr>
          <a:lstStyle/>
          <a:p>
            <a:r>
              <a:rPr lang="en-US" altLang="en-US"/>
              <a:t>Benefits 2.0</a:t>
            </a:r>
          </a:p>
        </p:txBody>
      </p:sp>
      <p:sp>
        <p:nvSpPr>
          <p:cNvPr id="354413" name="Text Box 109"/>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Assumptions</a:t>
            </a:r>
          </a:p>
        </p:txBody>
      </p:sp>
    </p:spTree>
    <p:extLst>
      <p:ext uri="{BB962C8B-B14F-4D97-AF65-F5344CB8AC3E}">
        <p14:creationId xmlns:p14="http://schemas.microsoft.com/office/powerpoint/2010/main" val="1664593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ChangeArrowheads="1"/>
          </p:cNvSpPr>
          <p:nvPr/>
        </p:nvSpPr>
        <p:spPr bwMode="auto">
          <a:xfrm>
            <a:off x="1625601" y="1625601"/>
            <a:ext cx="8308975" cy="341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627063" indent="-1079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spcBef>
                <a:spcPct val="30000"/>
              </a:spcBef>
              <a:buSzPct val="90000"/>
              <a:buFont typeface="Wingdings 2" panose="05020102010507070707" pitchFamily="18" charset="2"/>
              <a:buChar char="¡"/>
            </a:pPr>
            <a:r>
              <a:rPr lang="en-US" altLang="en-US" sz="1300"/>
              <a:t>Improved quality and reduced field failure issues</a:t>
            </a:r>
          </a:p>
          <a:p>
            <a:pPr lvl="1">
              <a:spcBef>
                <a:spcPct val="30000"/>
              </a:spcBef>
              <a:buSzPct val="90000"/>
              <a:buFont typeface="Wingdings 2" panose="05020102010507070707" pitchFamily="18" charset="2"/>
              <a:buChar char="¡"/>
            </a:pPr>
            <a:r>
              <a:rPr lang="en-US" altLang="en-US" sz="1300"/>
              <a:t>Streamlined and automated process with increased adherence</a:t>
            </a:r>
          </a:p>
          <a:p>
            <a:pPr lvl="1">
              <a:spcBef>
                <a:spcPct val="30000"/>
              </a:spcBef>
              <a:buSzPct val="90000"/>
              <a:buFont typeface="Wingdings 2" panose="05020102010507070707" pitchFamily="18" charset="2"/>
              <a:buChar char="¡"/>
            </a:pPr>
            <a:r>
              <a:rPr lang="en-US" altLang="en-US" sz="1300"/>
              <a:t>Reduction in information search time</a:t>
            </a:r>
          </a:p>
          <a:p>
            <a:pPr lvl="1">
              <a:spcBef>
                <a:spcPct val="30000"/>
              </a:spcBef>
              <a:buSzPct val="90000"/>
              <a:buFont typeface="Wingdings 2" panose="05020102010507070707" pitchFamily="18" charset="2"/>
              <a:buChar char="¡"/>
            </a:pPr>
            <a:r>
              <a:rPr lang="en-US" altLang="en-US" sz="1300"/>
              <a:t>Improved ability to manage customer requirements and the impact of changes across business units</a:t>
            </a:r>
          </a:p>
          <a:p>
            <a:pPr lvl="1">
              <a:spcBef>
                <a:spcPct val="30000"/>
              </a:spcBef>
              <a:buSzPct val="90000"/>
              <a:buFont typeface="Wingdings 2" panose="05020102010507070707" pitchFamily="18" charset="2"/>
              <a:buChar char="¡"/>
            </a:pPr>
            <a:r>
              <a:rPr lang="en-US" altLang="en-US" sz="1300"/>
              <a:t>Increased customer satisfaction</a:t>
            </a:r>
          </a:p>
          <a:p>
            <a:pPr lvl="1">
              <a:spcBef>
                <a:spcPct val="30000"/>
              </a:spcBef>
              <a:buSzPct val="90000"/>
              <a:buFont typeface="Wingdings 2" panose="05020102010507070707" pitchFamily="18" charset="2"/>
              <a:buChar char="¡"/>
            </a:pPr>
            <a:r>
              <a:rPr lang="en-US" altLang="en-US" sz="1300"/>
              <a:t>Improved responsiveness to market changes</a:t>
            </a:r>
          </a:p>
          <a:p>
            <a:pPr lvl="1">
              <a:spcBef>
                <a:spcPct val="30000"/>
              </a:spcBef>
              <a:buSzPct val="90000"/>
              <a:buFont typeface="Wingdings 2" panose="05020102010507070707" pitchFamily="18" charset="2"/>
              <a:buChar char="¡"/>
            </a:pPr>
            <a:r>
              <a:rPr lang="en-US" altLang="en-US" sz="1300"/>
              <a:t>Mitigation of confusion and misinterpretation due to clear, consistent format in capturing and communicating requirements</a:t>
            </a:r>
          </a:p>
          <a:p>
            <a:pPr lvl="1">
              <a:spcBef>
                <a:spcPct val="30000"/>
              </a:spcBef>
              <a:buSzPct val="90000"/>
              <a:buFont typeface="Wingdings 2" panose="05020102010507070707" pitchFamily="18" charset="2"/>
              <a:buChar char="¡"/>
            </a:pPr>
            <a:r>
              <a:rPr lang="en-US" altLang="en-US" sz="1300"/>
              <a:t>Provides common direction for multi-site project collaboration and drives product design</a:t>
            </a:r>
          </a:p>
          <a:p>
            <a:pPr lvl="1">
              <a:spcBef>
                <a:spcPct val="30000"/>
              </a:spcBef>
              <a:buSzPct val="90000"/>
              <a:buFont typeface="Wingdings 2" panose="05020102010507070707" pitchFamily="18" charset="2"/>
              <a:buChar char="¡"/>
            </a:pPr>
            <a:r>
              <a:rPr lang="en-US" altLang="en-US" sz="1300"/>
              <a:t>Visibility into all open requirements allows prioritization and resource allocation</a:t>
            </a:r>
          </a:p>
          <a:p>
            <a:pPr lvl="1">
              <a:spcBef>
                <a:spcPct val="30000"/>
              </a:spcBef>
              <a:buSzPct val="90000"/>
              <a:buFont typeface="Wingdings 2" panose="05020102010507070707" pitchFamily="18" charset="2"/>
              <a:buChar char="¡"/>
            </a:pPr>
            <a:r>
              <a:rPr lang="en-US" altLang="en-US" sz="1300"/>
              <a:t>Improved ability to de-scope project to meet shortened timeframes</a:t>
            </a:r>
          </a:p>
          <a:p>
            <a:pPr lvl="1">
              <a:spcBef>
                <a:spcPct val="30000"/>
              </a:spcBef>
              <a:buSzPct val="90000"/>
              <a:buFont typeface="Wingdings 2" panose="05020102010507070707" pitchFamily="18" charset="2"/>
              <a:buChar char="¡"/>
            </a:pPr>
            <a:r>
              <a:rPr lang="en-US" altLang="en-US" sz="1300"/>
              <a:t>Better ability to integrate machine programs</a:t>
            </a:r>
          </a:p>
          <a:p>
            <a:pPr lvl="1">
              <a:spcBef>
                <a:spcPct val="30000"/>
              </a:spcBef>
              <a:buSzPct val="90000"/>
              <a:buFont typeface="Wingdings 2" panose="05020102010507070707" pitchFamily="18" charset="2"/>
              <a:buChar char="¡"/>
            </a:pPr>
            <a:endParaRPr lang="en-US" altLang="en-US" sz="1300"/>
          </a:p>
        </p:txBody>
      </p:sp>
      <p:sp>
        <p:nvSpPr>
          <p:cNvPr id="355331"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355332" name="Text Box 4"/>
          <p:cNvSpPr txBox="1">
            <a:spLocks noChangeArrowheads="1"/>
          </p:cNvSpPr>
          <p:nvPr/>
        </p:nvSpPr>
        <p:spPr bwMode="auto">
          <a:xfrm>
            <a:off x="32734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355334" name="Text Box 6"/>
          <p:cNvSpPr txBox="1">
            <a:spLocks noChangeArrowheads="1"/>
          </p:cNvSpPr>
          <p:nvPr/>
        </p:nvSpPr>
        <p:spPr bwMode="auto">
          <a:xfrm>
            <a:off x="3011488" y="271463"/>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pic>
        <p:nvPicPr>
          <p:cNvPr id="355337"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6526" y="128588"/>
            <a:ext cx="126206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5338" name="Rectangle 10"/>
          <p:cNvSpPr>
            <a:spLocks noGrp="1" noChangeArrowheads="1"/>
          </p:cNvSpPr>
          <p:nvPr>
            <p:ph type="title"/>
          </p:nvPr>
        </p:nvSpPr>
        <p:spPr>
          <a:xfrm>
            <a:off x="1738313" y="152400"/>
            <a:ext cx="7162800" cy="609600"/>
          </a:xfrm>
        </p:spPr>
        <p:txBody>
          <a:bodyPr>
            <a:normAutofit fontScale="90000"/>
          </a:bodyPr>
          <a:lstStyle/>
          <a:p>
            <a:r>
              <a:rPr lang="en-US" altLang="en-US"/>
              <a:t>Benefits 2.0</a:t>
            </a:r>
          </a:p>
        </p:txBody>
      </p:sp>
      <p:sp>
        <p:nvSpPr>
          <p:cNvPr id="355339" name="Text Box 11"/>
          <p:cNvSpPr txBox="1">
            <a:spLocks noChangeArrowheads="1"/>
          </p:cNvSpPr>
          <p:nvPr/>
        </p:nvSpPr>
        <p:spPr bwMode="auto">
          <a:xfrm>
            <a:off x="1741489" y="676275"/>
            <a:ext cx="8524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Reduce churn by better defining, prioritizing and freezing requirements by GW 3</a:t>
            </a:r>
          </a:p>
        </p:txBody>
      </p:sp>
      <p:sp>
        <p:nvSpPr>
          <p:cNvPr id="355341" name="Text Box 13"/>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Additional Soft Benefits – Not Quantified</a:t>
            </a:r>
          </a:p>
        </p:txBody>
      </p:sp>
    </p:spTree>
    <p:extLst>
      <p:ext uri="{BB962C8B-B14F-4D97-AF65-F5344CB8AC3E}">
        <p14:creationId xmlns:p14="http://schemas.microsoft.com/office/powerpoint/2010/main" val="26803149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3"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286724" name="Text Box 4"/>
          <p:cNvSpPr txBox="1">
            <a:spLocks noChangeArrowheads="1"/>
          </p:cNvSpPr>
          <p:nvPr/>
        </p:nvSpPr>
        <p:spPr bwMode="auto">
          <a:xfrm>
            <a:off x="32734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286725" name="Rectangle 5"/>
          <p:cNvSpPr>
            <a:spLocks noGrp="1" noChangeArrowheads="1"/>
          </p:cNvSpPr>
          <p:nvPr>
            <p:ph type="title"/>
          </p:nvPr>
        </p:nvSpPr>
        <p:spPr>
          <a:xfrm>
            <a:off x="1739901" y="152400"/>
            <a:ext cx="8526463" cy="60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n-US" altLang="en-US"/>
              <a:t>Improvement Opportunity 3.0</a:t>
            </a:r>
          </a:p>
        </p:txBody>
      </p:sp>
      <p:sp>
        <p:nvSpPr>
          <p:cNvPr id="286726" name="Text Box 6"/>
          <p:cNvSpPr txBox="1">
            <a:spLocks noChangeArrowheads="1"/>
          </p:cNvSpPr>
          <p:nvPr/>
        </p:nvSpPr>
        <p:spPr bwMode="auto">
          <a:xfrm>
            <a:off x="3011488" y="271463"/>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286722" name="Rectangle 2"/>
          <p:cNvSpPr>
            <a:spLocks noChangeArrowheads="1"/>
          </p:cNvSpPr>
          <p:nvPr/>
        </p:nvSpPr>
        <p:spPr bwMode="auto">
          <a:xfrm>
            <a:off x="1739900" y="1624014"/>
            <a:ext cx="6642100"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71450" indent="-171450" defTabSz="2570163">
              <a:spcBef>
                <a:spcPct val="20000"/>
              </a:spcBef>
              <a:buChar char="•"/>
              <a:defRPr sz="2800">
                <a:solidFill>
                  <a:schemeClr val="tx1"/>
                </a:solidFill>
                <a:latin typeface="Arial" panose="020B0604020202020204" pitchFamily="34" charset="0"/>
              </a:defRPr>
            </a:lvl1pPr>
            <a:lvl2pPr indent="-171450" defTabSz="2570163">
              <a:spcBef>
                <a:spcPct val="20000"/>
              </a:spcBef>
              <a:buChar char="–"/>
              <a:defRPr sz="2400">
                <a:solidFill>
                  <a:schemeClr val="tx1"/>
                </a:solidFill>
                <a:latin typeface="Arial" panose="020B0604020202020204" pitchFamily="34" charset="0"/>
              </a:defRPr>
            </a:lvl2pPr>
            <a:lvl3pPr marL="742950" indent="-171450" defTabSz="2570163">
              <a:spcBef>
                <a:spcPct val="20000"/>
              </a:spcBef>
              <a:buChar char="•"/>
              <a:defRPr sz="2000">
                <a:solidFill>
                  <a:schemeClr val="tx1"/>
                </a:solidFill>
                <a:latin typeface="Arial" panose="020B0604020202020204" pitchFamily="34" charset="0"/>
              </a:defRPr>
            </a:lvl3pPr>
            <a:lvl4pPr marL="1035050" indent="-120650" defTabSz="2570163">
              <a:spcBef>
                <a:spcPct val="20000"/>
              </a:spcBef>
              <a:buChar char="–"/>
              <a:defRPr>
                <a:solidFill>
                  <a:schemeClr val="tx1"/>
                </a:solidFill>
                <a:latin typeface="Arial" panose="020B0604020202020204" pitchFamily="34" charset="0"/>
              </a:defRPr>
            </a:lvl4pPr>
            <a:lvl5pPr marL="2292350" indent="-342900" defTabSz="2570163">
              <a:spcBef>
                <a:spcPct val="20000"/>
              </a:spcBef>
              <a:buChar char="»"/>
              <a:defRPr>
                <a:solidFill>
                  <a:schemeClr val="tx1"/>
                </a:solidFill>
                <a:latin typeface="Arial" panose="020B0604020202020204" pitchFamily="34" charset="0"/>
              </a:defRPr>
            </a:lvl5pPr>
            <a:lvl6pPr marL="2749550" indent="-342900" defTabSz="2570163" fontAlgn="base">
              <a:spcBef>
                <a:spcPct val="20000"/>
              </a:spcBef>
              <a:spcAft>
                <a:spcPct val="0"/>
              </a:spcAft>
              <a:buChar char="»"/>
              <a:defRPr>
                <a:solidFill>
                  <a:schemeClr val="tx1"/>
                </a:solidFill>
                <a:latin typeface="Arial" panose="020B0604020202020204" pitchFamily="34" charset="0"/>
              </a:defRPr>
            </a:lvl6pPr>
            <a:lvl7pPr marL="3206750" indent="-342900" defTabSz="2570163" fontAlgn="base">
              <a:spcBef>
                <a:spcPct val="20000"/>
              </a:spcBef>
              <a:spcAft>
                <a:spcPct val="0"/>
              </a:spcAft>
              <a:buChar char="»"/>
              <a:defRPr>
                <a:solidFill>
                  <a:schemeClr val="tx1"/>
                </a:solidFill>
                <a:latin typeface="Arial" panose="020B0604020202020204" pitchFamily="34" charset="0"/>
              </a:defRPr>
            </a:lvl7pPr>
            <a:lvl8pPr marL="3663950" indent="-342900" defTabSz="2570163" fontAlgn="base">
              <a:spcBef>
                <a:spcPct val="20000"/>
              </a:spcBef>
              <a:spcAft>
                <a:spcPct val="0"/>
              </a:spcAft>
              <a:buChar char="»"/>
              <a:defRPr>
                <a:solidFill>
                  <a:schemeClr val="tx1"/>
                </a:solidFill>
                <a:latin typeface="Arial" panose="020B0604020202020204" pitchFamily="34" charset="0"/>
              </a:defRPr>
            </a:lvl8pPr>
            <a:lvl9pPr marL="4121150" indent="-342900" defTabSz="2570163" fontAlgn="base">
              <a:spcBef>
                <a:spcPct val="20000"/>
              </a:spcBef>
              <a:spcAft>
                <a:spcPct val="0"/>
              </a:spcAft>
              <a:buChar char="»"/>
              <a:defRPr>
                <a:solidFill>
                  <a:schemeClr val="tx1"/>
                </a:solidFill>
                <a:latin typeface="Arial" panose="020B0604020202020204" pitchFamily="34" charset="0"/>
              </a:defRPr>
            </a:lvl9pPr>
          </a:lstStyle>
          <a:p>
            <a:pPr>
              <a:lnSpc>
                <a:spcPct val="90000"/>
              </a:lnSpc>
              <a:buSzPct val="90000"/>
              <a:buFont typeface="Wingdings 2" panose="05020102010507070707" pitchFamily="18" charset="2"/>
              <a:buChar char="¡"/>
            </a:pPr>
            <a:r>
              <a:rPr lang="en-US" altLang="en-US" sz="1300"/>
              <a:t>Implement a single change control and validation process for use on released objects (requirements, software, components, designs, etc)</a:t>
            </a:r>
          </a:p>
          <a:p>
            <a:pPr lvl="1">
              <a:lnSpc>
                <a:spcPct val="90000"/>
              </a:lnSpc>
              <a:buSzPct val="90000"/>
              <a:buFont typeface="Arial Unicode MS" panose="020B0604020202020204" pitchFamily="34" charset="-128"/>
              <a:buChar char="−"/>
            </a:pPr>
            <a:r>
              <a:rPr lang="en-US" altLang="en-US" sz="1100"/>
              <a:t>All change requests should be communicated to directly affected resources (as identified through requirements traceability) at the time of the change, and all changes should be reflected in the project plan </a:t>
            </a:r>
          </a:p>
          <a:p>
            <a:pPr lvl="1">
              <a:lnSpc>
                <a:spcPct val="90000"/>
              </a:lnSpc>
              <a:buSzPct val="90000"/>
              <a:buFont typeface="Arial Unicode MS" panose="020B0604020202020204" pitchFamily="34" charset="-128"/>
              <a:buChar char="−"/>
            </a:pPr>
            <a:r>
              <a:rPr lang="en-US" altLang="en-US" sz="1100"/>
              <a:t>Change control and validation should include a standard change request template with a unique identifier, name, description, change cause code (from standard list), value / cost of making the change, implications, and identification of impacted functions</a:t>
            </a:r>
          </a:p>
          <a:p>
            <a:pPr lvl="1">
              <a:lnSpc>
                <a:spcPct val="90000"/>
              </a:lnSpc>
              <a:buSzPct val="90000"/>
              <a:buFont typeface="Arial Unicode MS" panose="020B0604020202020204" pitchFamily="34" charset="-128"/>
              <a:buChar char="−"/>
            </a:pPr>
            <a:r>
              <a:rPr lang="en-US" altLang="en-US" sz="1100"/>
              <a:t>The approval process should include affect on timing, quality, budget, staffing and associated risks</a:t>
            </a:r>
          </a:p>
          <a:p>
            <a:pPr lvl="1">
              <a:lnSpc>
                <a:spcPct val="90000"/>
              </a:lnSpc>
              <a:buSzPct val="90000"/>
              <a:buFont typeface="Arial Unicode MS" panose="020B0604020202020204" pitchFamily="34" charset="-128"/>
              <a:buChar char="−"/>
            </a:pPr>
            <a:r>
              <a:rPr lang="en-US" altLang="en-US" sz="1100"/>
              <a:t>Define change governance and approval guidelines based on the following criteria:</a:t>
            </a:r>
          </a:p>
          <a:p>
            <a:pPr lvl="2">
              <a:lnSpc>
                <a:spcPct val="90000"/>
              </a:lnSpc>
              <a:buSzPct val="90000"/>
              <a:buFont typeface="Wingdings 2" panose="05020102010507070707" pitchFamily="18" charset="2"/>
              <a:buChar char=""/>
            </a:pPr>
            <a:r>
              <a:rPr lang="en-US" altLang="en-US" sz="1000"/>
              <a:t>Change control procedures should focus on the size of impact (hours of effort required) and the reason for the change</a:t>
            </a:r>
          </a:p>
          <a:p>
            <a:pPr lvl="2">
              <a:lnSpc>
                <a:spcPct val="90000"/>
              </a:lnSpc>
              <a:buSzPct val="90000"/>
              <a:buFont typeface="Wingdings 2" panose="05020102010507070707" pitchFamily="18" charset="2"/>
              <a:buChar char=""/>
            </a:pPr>
            <a:r>
              <a:rPr lang="en-US" altLang="en-US" sz="1000"/>
              <a:t>All changes are documented </a:t>
            </a:r>
          </a:p>
          <a:p>
            <a:pPr lvl="2">
              <a:lnSpc>
                <a:spcPct val="90000"/>
              </a:lnSpc>
              <a:buSzPct val="90000"/>
              <a:buFont typeface="Wingdings 2" panose="05020102010507070707" pitchFamily="18" charset="2"/>
              <a:buChar char=""/>
            </a:pPr>
            <a:r>
              <a:rPr lang="en-US" altLang="en-US" sz="1000"/>
              <a:t>All changes are reviewed by all dependent functions (per the requirements family tree)</a:t>
            </a:r>
          </a:p>
          <a:p>
            <a:pPr lvl="2">
              <a:lnSpc>
                <a:spcPct val="90000"/>
              </a:lnSpc>
              <a:buSzPct val="90000"/>
              <a:buFont typeface="Wingdings 2" panose="05020102010507070707" pitchFamily="18" charset="2"/>
              <a:buChar char=""/>
            </a:pPr>
            <a:r>
              <a:rPr lang="en-US" altLang="en-US" sz="1000"/>
              <a:t>Changes that exceed a specific budget / resource threshold must be reviewed and have concurrence from the program leader</a:t>
            </a:r>
          </a:p>
          <a:p>
            <a:pPr lvl="2">
              <a:lnSpc>
                <a:spcPct val="90000"/>
              </a:lnSpc>
              <a:buSzPct val="90000"/>
              <a:buFont typeface="Wingdings 2" panose="05020102010507070707" pitchFamily="18" charset="2"/>
              <a:buChar char=""/>
            </a:pPr>
            <a:r>
              <a:rPr lang="en-US" altLang="en-US" sz="1000"/>
              <a:t>Past GW 3, the change control approval process should become more stringent, requiring higher levels of approval</a:t>
            </a:r>
          </a:p>
          <a:p>
            <a:pPr lvl="1">
              <a:lnSpc>
                <a:spcPct val="90000"/>
              </a:lnSpc>
              <a:buSzPct val="90000"/>
              <a:buFont typeface="Arial Unicode MS" panose="020B0604020202020204" pitchFamily="34" charset="-128"/>
              <a:buChar char="−"/>
            </a:pPr>
            <a:r>
              <a:rPr lang="en-US" altLang="en-US" sz="1100"/>
              <a:t>Aging of open design changes must be tracked to ensure quick response to, and resolution of the issue</a:t>
            </a:r>
          </a:p>
          <a:p>
            <a:pPr lvl="1">
              <a:lnSpc>
                <a:spcPct val="90000"/>
              </a:lnSpc>
              <a:buSzPct val="90000"/>
              <a:buFont typeface="Arial Unicode MS" panose="020B0604020202020204" pitchFamily="34" charset="-128"/>
              <a:buChar char="−"/>
            </a:pPr>
            <a:r>
              <a:rPr lang="en-US" altLang="en-US" sz="1100"/>
              <a:t>Capture the following reason codes for all changes to manage rood causes of engineering:  </a:t>
            </a:r>
          </a:p>
          <a:p>
            <a:pPr>
              <a:lnSpc>
                <a:spcPct val="90000"/>
              </a:lnSpc>
              <a:buSzPct val="90000"/>
              <a:buFont typeface="Times New Roman" panose="02020603050405020304" pitchFamily="18" charset="0"/>
              <a:buChar char="–"/>
            </a:pPr>
            <a:endParaRPr lang="en-US" altLang="en-US" sz="1000"/>
          </a:p>
        </p:txBody>
      </p:sp>
      <p:sp>
        <p:nvSpPr>
          <p:cNvPr id="286747" name="Text Box 27"/>
          <p:cNvSpPr txBox="1">
            <a:spLocks noChangeArrowheads="1"/>
          </p:cNvSpPr>
          <p:nvPr/>
        </p:nvSpPr>
        <p:spPr bwMode="auto">
          <a:xfrm>
            <a:off x="1404937" y="5341938"/>
            <a:ext cx="2543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09538" indent="-109538">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085850" indent="-171450">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lvl="2">
              <a:lnSpc>
                <a:spcPct val="90000"/>
              </a:lnSpc>
              <a:spcBef>
                <a:spcPct val="20000"/>
              </a:spcBef>
              <a:buSzPct val="90000"/>
              <a:buFont typeface="Wingdings 2" panose="05020102010507070707" pitchFamily="18" charset="2"/>
              <a:buChar char=""/>
            </a:pPr>
            <a:r>
              <a:rPr lang="en-US" altLang="en-US" sz="1000"/>
              <a:t>Initial release</a:t>
            </a:r>
          </a:p>
          <a:p>
            <a:pPr lvl="2">
              <a:lnSpc>
                <a:spcPct val="90000"/>
              </a:lnSpc>
              <a:spcBef>
                <a:spcPct val="20000"/>
              </a:spcBef>
              <a:buSzPct val="90000"/>
              <a:buFont typeface="Wingdings 2" panose="05020102010507070707" pitchFamily="18" charset="2"/>
              <a:buChar char=""/>
            </a:pPr>
            <a:r>
              <a:rPr lang="en-US" altLang="en-US" sz="1000"/>
              <a:t>Specification change</a:t>
            </a:r>
          </a:p>
          <a:p>
            <a:pPr lvl="2">
              <a:lnSpc>
                <a:spcPct val="90000"/>
              </a:lnSpc>
              <a:spcBef>
                <a:spcPct val="20000"/>
              </a:spcBef>
              <a:buSzPct val="90000"/>
              <a:buFont typeface="Wingdings 2" panose="05020102010507070707" pitchFamily="18" charset="2"/>
              <a:buChar char=""/>
            </a:pPr>
            <a:r>
              <a:rPr lang="en-US" altLang="en-US" sz="1000"/>
              <a:t>Supplier requested change</a:t>
            </a:r>
          </a:p>
        </p:txBody>
      </p:sp>
      <p:sp>
        <p:nvSpPr>
          <p:cNvPr id="286748" name="Text Box 28"/>
          <p:cNvSpPr txBox="1">
            <a:spLocks noChangeArrowheads="1"/>
          </p:cNvSpPr>
          <p:nvPr/>
        </p:nvSpPr>
        <p:spPr bwMode="auto">
          <a:xfrm>
            <a:off x="5907088" y="5341939"/>
            <a:ext cx="3033712" cy="90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085850" indent="-171450">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lvl="2">
              <a:lnSpc>
                <a:spcPct val="90000"/>
              </a:lnSpc>
              <a:spcBef>
                <a:spcPct val="20000"/>
              </a:spcBef>
              <a:buSzPct val="90000"/>
              <a:buFont typeface="Wingdings 2" panose="05020102010507070707" pitchFamily="18" charset="2"/>
              <a:buChar char=""/>
            </a:pPr>
            <a:r>
              <a:rPr lang="en-US" altLang="en-US" sz="1000"/>
              <a:t>Test results failure</a:t>
            </a:r>
          </a:p>
          <a:p>
            <a:pPr lvl="2">
              <a:lnSpc>
                <a:spcPct val="90000"/>
              </a:lnSpc>
              <a:spcBef>
                <a:spcPct val="20000"/>
              </a:spcBef>
              <a:buSzPct val="90000"/>
              <a:buFont typeface="Wingdings 2" panose="05020102010507070707" pitchFamily="18" charset="2"/>
              <a:buChar char=""/>
            </a:pPr>
            <a:r>
              <a:rPr lang="en-US" altLang="en-US" sz="1000"/>
              <a:t>Styling change request</a:t>
            </a:r>
          </a:p>
          <a:p>
            <a:pPr lvl="2">
              <a:lnSpc>
                <a:spcPct val="90000"/>
              </a:lnSpc>
              <a:spcBef>
                <a:spcPct val="20000"/>
              </a:spcBef>
              <a:buSzPct val="90000"/>
              <a:buFont typeface="Wingdings 2" panose="05020102010507070707" pitchFamily="18" charset="2"/>
              <a:buChar char=""/>
            </a:pPr>
            <a:r>
              <a:rPr lang="en-US" altLang="en-US" sz="1000"/>
              <a:t>Customer satisfaction</a:t>
            </a:r>
          </a:p>
          <a:p>
            <a:pPr lvl="2">
              <a:lnSpc>
                <a:spcPct val="90000"/>
              </a:lnSpc>
              <a:spcBef>
                <a:spcPct val="20000"/>
              </a:spcBef>
              <a:buSzPct val="90000"/>
              <a:buFont typeface="Wingdings 2" panose="05020102010507070707" pitchFamily="18" charset="2"/>
              <a:buChar char=""/>
            </a:pPr>
            <a:endParaRPr lang="en-US" altLang="en-US" sz="1000"/>
          </a:p>
          <a:p>
            <a:pPr lvl="2">
              <a:lnSpc>
                <a:spcPct val="90000"/>
              </a:lnSpc>
              <a:spcBef>
                <a:spcPct val="20000"/>
              </a:spcBef>
              <a:buSzPct val="90000"/>
              <a:buFont typeface="Wingdings 2" panose="05020102010507070707" pitchFamily="18" charset="2"/>
              <a:buChar char=""/>
            </a:pPr>
            <a:endParaRPr lang="en-US" altLang="en-US" sz="1000"/>
          </a:p>
        </p:txBody>
      </p:sp>
      <p:sp>
        <p:nvSpPr>
          <p:cNvPr id="286753" name="Text Box 33"/>
          <p:cNvSpPr txBox="1">
            <a:spLocks noChangeArrowheads="1"/>
          </p:cNvSpPr>
          <p:nvPr/>
        </p:nvSpPr>
        <p:spPr bwMode="gray">
          <a:xfrm>
            <a:off x="8529639" y="21986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Impact</a:t>
            </a:r>
          </a:p>
        </p:txBody>
      </p:sp>
      <p:sp>
        <p:nvSpPr>
          <p:cNvPr id="286754" name="Text Box 34"/>
          <p:cNvSpPr txBox="1">
            <a:spLocks noChangeArrowheads="1"/>
          </p:cNvSpPr>
          <p:nvPr/>
        </p:nvSpPr>
        <p:spPr bwMode="gray">
          <a:xfrm>
            <a:off x="8529639" y="4340225"/>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0" tIns="72000" rIns="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Deployment Resources</a:t>
            </a:r>
          </a:p>
        </p:txBody>
      </p:sp>
      <p:sp>
        <p:nvSpPr>
          <p:cNvPr id="286757" name="Text Box 37"/>
          <p:cNvSpPr txBox="1">
            <a:spLocks noChangeArrowheads="1"/>
          </p:cNvSpPr>
          <p:nvPr/>
        </p:nvSpPr>
        <p:spPr bwMode="gray">
          <a:xfrm>
            <a:off x="8542338" y="1771650"/>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endParaRPr lang="en-US" altLang="en-US"/>
          </a:p>
        </p:txBody>
      </p:sp>
      <p:graphicFrame>
        <p:nvGraphicFramePr>
          <p:cNvPr id="286758" name="Group 38"/>
          <p:cNvGraphicFramePr>
            <a:graphicFrameLocks noGrp="1"/>
          </p:cNvGraphicFramePr>
          <p:nvPr/>
        </p:nvGraphicFramePr>
        <p:xfrm>
          <a:off x="8531226" y="4792664"/>
          <a:ext cx="1731963" cy="1275525"/>
        </p:xfrm>
        <a:graphic>
          <a:graphicData uri="http://schemas.openxmlformats.org/drawingml/2006/table">
            <a:tbl>
              <a:tblPr/>
              <a:tblGrid>
                <a:gridCol w="412750"/>
                <a:gridCol w="569913"/>
                <a:gridCol w="749300"/>
              </a:tblGrid>
              <a:tr h="3667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FTEs</a:t>
                      </a:r>
                    </a:p>
                  </a:txBody>
                  <a:tcPr marL="27432" marR="27432" marT="27432" marB="27432" anchor="ctr" horzOverflow="overflow">
                    <a:lnL w="12700" cap="flat" cmpd="sng" algn="ctr">
                      <a:solidFill>
                        <a:srgbClr val="5F5F5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Months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Equivalent Hours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r>
              <a:tr h="136525">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Full-Time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3175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 / 10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2700 / 3000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r h="106363">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Part-Time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3.5</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6</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1575</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bl>
          </a:graphicData>
        </a:graphic>
      </p:graphicFrame>
      <p:sp>
        <p:nvSpPr>
          <p:cNvPr id="286784" name="Text Box 64"/>
          <p:cNvSpPr txBox="1">
            <a:spLocks noChangeArrowheads="1"/>
          </p:cNvSpPr>
          <p:nvPr/>
        </p:nvSpPr>
        <p:spPr bwMode="auto">
          <a:xfrm>
            <a:off x="8966201" y="5348288"/>
            <a:ext cx="5826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sp>
        <p:nvSpPr>
          <p:cNvPr id="286785" name="Text Box 65"/>
          <p:cNvSpPr txBox="1">
            <a:spLocks noChangeArrowheads="1"/>
          </p:cNvSpPr>
          <p:nvPr/>
        </p:nvSpPr>
        <p:spPr bwMode="auto">
          <a:xfrm>
            <a:off x="9618663" y="5348288"/>
            <a:ext cx="5826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sp>
        <p:nvSpPr>
          <p:cNvPr id="286786" name="Text Box 66"/>
          <p:cNvSpPr txBox="1">
            <a:spLocks noChangeArrowheads="1"/>
          </p:cNvSpPr>
          <p:nvPr/>
        </p:nvSpPr>
        <p:spPr bwMode="auto">
          <a:xfrm>
            <a:off x="4256089" y="5341939"/>
            <a:ext cx="261778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085850" indent="-171450">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lvl="2">
              <a:lnSpc>
                <a:spcPct val="90000"/>
              </a:lnSpc>
              <a:spcBef>
                <a:spcPct val="20000"/>
              </a:spcBef>
              <a:buSzPct val="90000"/>
              <a:buFont typeface="Wingdings 2" panose="05020102010507070707" pitchFamily="18" charset="2"/>
              <a:buChar char=""/>
            </a:pPr>
            <a:r>
              <a:rPr lang="en-US" altLang="en-US" sz="1000"/>
              <a:t>Design error correction</a:t>
            </a:r>
          </a:p>
          <a:p>
            <a:pPr lvl="2">
              <a:lnSpc>
                <a:spcPct val="90000"/>
              </a:lnSpc>
              <a:spcBef>
                <a:spcPct val="20000"/>
              </a:spcBef>
              <a:buSzPct val="90000"/>
              <a:buFont typeface="Wingdings 2" panose="05020102010507070707" pitchFamily="18" charset="2"/>
              <a:buChar char=""/>
            </a:pPr>
            <a:r>
              <a:rPr lang="en-US" altLang="en-US" sz="1000"/>
              <a:t>Design interference / integration</a:t>
            </a:r>
          </a:p>
          <a:p>
            <a:pPr lvl="2">
              <a:lnSpc>
                <a:spcPct val="90000"/>
              </a:lnSpc>
              <a:spcBef>
                <a:spcPct val="20000"/>
              </a:spcBef>
              <a:buSzPct val="90000"/>
              <a:buFont typeface="Wingdings 2" panose="05020102010507070707" pitchFamily="18" charset="2"/>
              <a:buChar char=""/>
            </a:pPr>
            <a:r>
              <a:rPr lang="en-US" altLang="en-US" sz="1000"/>
              <a:t>Manufacturing requested change</a:t>
            </a:r>
          </a:p>
          <a:p>
            <a:pPr lvl="2">
              <a:lnSpc>
                <a:spcPct val="90000"/>
              </a:lnSpc>
              <a:spcBef>
                <a:spcPct val="20000"/>
              </a:spcBef>
              <a:buSzPct val="90000"/>
              <a:buFont typeface="Wingdings 2" panose="05020102010507070707" pitchFamily="18" charset="2"/>
              <a:buChar char=""/>
            </a:pPr>
            <a:endParaRPr lang="en-US" altLang="en-US" sz="1000"/>
          </a:p>
        </p:txBody>
      </p:sp>
      <p:sp>
        <p:nvSpPr>
          <p:cNvPr id="286787" name="Text Box 67"/>
          <p:cNvSpPr txBox="1">
            <a:spLocks noChangeArrowheads="1"/>
          </p:cNvSpPr>
          <p:nvPr/>
        </p:nvSpPr>
        <p:spPr bwMode="auto">
          <a:xfrm>
            <a:off x="2895601" y="5341939"/>
            <a:ext cx="2543175" cy="56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1963" indent="-4763">
              <a:defRPr>
                <a:solidFill>
                  <a:schemeClr val="tx1"/>
                </a:solidFill>
                <a:latin typeface="Arial" panose="020B0604020202020204" pitchFamily="34" charset="0"/>
              </a:defRPr>
            </a:lvl2pPr>
            <a:lvl3pPr marL="1085850" indent="-171450">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lvl="2">
              <a:lnSpc>
                <a:spcPct val="90000"/>
              </a:lnSpc>
              <a:spcBef>
                <a:spcPct val="20000"/>
              </a:spcBef>
              <a:buSzPct val="90000"/>
              <a:buFont typeface="Wingdings 2" panose="05020102010507070707" pitchFamily="18" charset="2"/>
              <a:buChar char=""/>
            </a:pPr>
            <a:r>
              <a:rPr lang="en-US" altLang="en-US" sz="1000"/>
              <a:t>Change of supplier</a:t>
            </a:r>
          </a:p>
          <a:p>
            <a:pPr lvl="2">
              <a:lnSpc>
                <a:spcPct val="90000"/>
              </a:lnSpc>
              <a:spcBef>
                <a:spcPct val="20000"/>
              </a:spcBef>
              <a:buSzPct val="90000"/>
              <a:buFont typeface="Wingdings 2" panose="05020102010507070707" pitchFamily="18" charset="2"/>
              <a:buChar char=""/>
            </a:pPr>
            <a:r>
              <a:rPr lang="en-US" altLang="en-US" sz="1000"/>
              <a:t>Cost reduction</a:t>
            </a:r>
          </a:p>
          <a:p>
            <a:pPr lvl="2">
              <a:lnSpc>
                <a:spcPct val="90000"/>
              </a:lnSpc>
              <a:spcBef>
                <a:spcPct val="20000"/>
              </a:spcBef>
              <a:buSzPct val="90000"/>
              <a:buFont typeface="Wingdings 2" panose="05020102010507070707" pitchFamily="18" charset="2"/>
              <a:buChar char=""/>
            </a:pPr>
            <a:r>
              <a:rPr lang="en-US" altLang="en-US" sz="1000"/>
              <a:t>Quality input</a:t>
            </a:r>
          </a:p>
        </p:txBody>
      </p:sp>
      <p:pic>
        <p:nvPicPr>
          <p:cNvPr id="286788" name="Picture 6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17476"/>
            <a:ext cx="1262063"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86829" name="Group 109"/>
          <p:cNvGraphicFramePr>
            <a:graphicFrameLocks noGrp="1"/>
          </p:cNvGraphicFramePr>
          <p:nvPr/>
        </p:nvGraphicFramePr>
        <p:xfrm>
          <a:off x="8555039" y="2674938"/>
          <a:ext cx="1711325" cy="1493520"/>
        </p:xfrm>
        <a:graphic>
          <a:graphicData uri="http://schemas.openxmlformats.org/drawingml/2006/table">
            <a:tbl>
              <a:tblPr/>
              <a:tblGrid>
                <a:gridCol w="855662"/>
                <a:gridCol w="855663"/>
              </a:tblGrid>
              <a:tr h="168275">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anose="020B0604020202020204" pitchFamily="34" charset="0"/>
                        </a:rPr>
                        <a:t>Benefits Range</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r>
              <a:tr h="134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Low</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High</a:t>
                      </a:r>
                    </a:p>
                  </a:txBody>
                  <a:tcPr horzOverflow="overflow">
                    <a:lnL>
                      <a:noFill/>
                    </a:lnL>
                    <a:lnR cap="flat">
                      <a:noFill/>
                    </a:lnR>
                    <a:lnT>
                      <a:noFill/>
                    </a:lnT>
                    <a:lnB>
                      <a:noFill/>
                    </a:lnB>
                    <a:lnTlToBr>
                      <a:noFill/>
                    </a:lnTlToBr>
                    <a:lnBlToTr>
                      <a:noFill/>
                    </a:lnBlToTr>
                    <a:noFill/>
                  </a:tcPr>
                </a:tc>
              </a:tr>
              <a:tr h="153988">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Hours Per Year</a:t>
                      </a:r>
                      <a:endParaRPr kumimoji="0" lang="en-US" altLang="en-US" sz="1200" b="1" i="0" u="none" strike="noStrike" cap="none" normalizeH="0" baseline="0" smtClean="0">
                        <a:ln>
                          <a:noFill/>
                        </a:ln>
                        <a:solidFill>
                          <a:schemeClr val="bg1"/>
                        </a:solidFill>
                        <a:effectLst/>
                        <a:latin typeface="Arial" panose="020B0604020202020204" pitchFamily="34" charset="0"/>
                      </a:endParaRP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48,433</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65,527</a:t>
                      </a:r>
                    </a:p>
                  </a:txBody>
                  <a:tcPr horzOverflow="overflow">
                    <a:lnL>
                      <a:noFill/>
                    </a:lnL>
                    <a:lnR cap="flat">
                      <a:noFill/>
                    </a:lnR>
                    <a:lnT>
                      <a:noFill/>
                    </a:lnT>
                    <a:lnB>
                      <a:noFill/>
                    </a:lnB>
                    <a:lnTlToBr>
                      <a:noFill/>
                    </a:lnTlToBr>
                    <a:lnBlToTr>
                      <a:noFill/>
                    </a:lnBlToTr>
                    <a:noFill/>
                  </a:tcPr>
                </a:tc>
              </a:tr>
              <a:tr h="152400">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FTEs Per Year</a:t>
                      </a: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24</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32</a:t>
                      </a:r>
                    </a:p>
                  </a:txBody>
                  <a:tcPr horzOverflow="overflow">
                    <a:lnL>
                      <a:noFill/>
                    </a:lnL>
                    <a:lnR cap="flat">
                      <a:noFill/>
                    </a:lnR>
                    <a:lnT>
                      <a:noFill/>
                    </a:lnT>
                    <a:lnB cap="flat">
                      <a:noFill/>
                    </a:lnB>
                    <a:lnTlToBr>
                      <a:noFill/>
                    </a:lnTlToBr>
                    <a:lnBlToTr>
                      <a:noFill/>
                    </a:lnBlToTr>
                    <a:noFill/>
                  </a:tcPr>
                </a:tc>
              </a:tr>
            </a:tbl>
          </a:graphicData>
        </a:graphic>
      </p:graphicFrame>
      <p:sp>
        <p:nvSpPr>
          <p:cNvPr id="286823" name="Text Box 103"/>
          <p:cNvSpPr txBox="1">
            <a:spLocks noChangeArrowheads="1"/>
          </p:cNvSpPr>
          <p:nvPr/>
        </p:nvSpPr>
        <p:spPr bwMode="gray">
          <a:xfrm>
            <a:off x="8542338" y="1749425"/>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a:t>High</a:t>
            </a:r>
          </a:p>
        </p:txBody>
      </p:sp>
      <p:sp>
        <p:nvSpPr>
          <p:cNvPr id="286824" name="Text Box 104"/>
          <p:cNvSpPr txBox="1">
            <a:spLocks noChangeArrowheads="1"/>
          </p:cNvSpPr>
          <p:nvPr/>
        </p:nvSpPr>
        <p:spPr bwMode="auto">
          <a:xfrm>
            <a:off x="1751013" y="676275"/>
            <a:ext cx="71675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u="sng">
                <a:cs typeface="Times New Roman" panose="02020603050405020304" pitchFamily="18" charset="0"/>
              </a:rPr>
              <a:t>Standard Engineering Change Process:</a:t>
            </a:r>
            <a:r>
              <a:rPr lang="en-US" altLang="en-US" sz="1400" i="1">
                <a:cs typeface="Times New Roman" panose="02020603050405020304" pitchFamily="18" charset="0"/>
              </a:rPr>
              <a:t> Increase productivity by implementing standard engineering change process templates in Teamcenter Engineering</a:t>
            </a:r>
          </a:p>
        </p:txBody>
      </p:sp>
      <p:sp>
        <p:nvSpPr>
          <p:cNvPr id="286825" name="Text Box 105"/>
          <p:cNvSpPr txBox="1">
            <a:spLocks noChangeArrowheads="1"/>
          </p:cNvSpPr>
          <p:nvPr/>
        </p:nvSpPr>
        <p:spPr bwMode="gray">
          <a:xfrm>
            <a:off x="1849439" y="1271588"/>
            <a:ext cx="65357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Recommendation Details</a:t>
            </a:r>
          </a:p>
        </p:txBody>
      </p:sp>
      <p:sp>
        <p:nvSpPr>
          <p:cNvPr id="286826" name="Text Box 106"/>
          <p:cNvSpPr txBox="1">
            <a:spLocks noChangeArrowheads="1"/>
          </p:cNvSpPr>
          <p:nvPr/>
        </p:nvSpPr>
        <p:spPr bwMode="gray">
          <a:xfrm>
            <a:off x="8529639" y="12715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Priority</a:t>
            </a:r>
          </a:p>
        </p:txBody>
      </p:sp>
      <p:sp>
        <p:nvSpPr>
          <p:cNvPr id="286827" name="Line 107"/>
          <p:cNvSpPr>
            <a:spLocks noChangeShapeType="1"/>
          </p:cNvSpPr>
          <p:nvPr/>
        </p:nvSpPr>
        <p:spPr bwMode="auto">
          <a:xfrm>
            <a:off x="8456613" y="1285875"/>
            <a:ext cx="0" cy="4802188"/>
          </a:xfrm>
          <a:prstGeom prst="line">
            <a:avLst/>
          </a:prstGeom>
          <a:noFill/>
          <a:ln w="12700" cap="sq">
            <a:solidFill>
              <a:srgbClr val="FF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2150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ChangeArrowheads="1"/>
          </p:cNvSpPr>
          <p:nvPr/>
        </p:nvSpPr>
        <p:spPr bwMode="auto">
          <a:xfrm>
            <a:off x="1631951" y="1624014"/>
            <a:ext cx="81248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627063" indent="-1079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lnSpc>
                <a:spcPct val="95000"/>
              </a:lnSpc>
              <a:spcBef>
                <a:spcPct val="0"/>
              </a:spcBef>
              <a:buSzPct val="90000"/>
              <a:buFont typeface="Wingdings 2" panose="05020102010507070707" pitchFamily="18" charset="2"/>
              <a:buChar char="¡"/>
            </a:pPr>
            <a:r>
              <a:rPr lang="en-US" altLang="en-US" sz="1100"/>
              <a:t>Data was gathered based on interviews with engineers at multiple levels of the product structure for the Catalyst program</a:t>
            </a:r>
          </a:p>
          <a:p>
            <a:pPr lvl="1">
              <a:lnSpc>
                <a:spcPct val="95000"/>
              </a:lnSpc>
              <a:spcBef>
                <a:spcPct val="0"/>
              </a:spcBef>
              <a:buSzPct val="90000"/>
              <a:buFont typeface="Wingdings 2" panose="05020102010507070707" pitchFamily="18" charset="2"/>
              <a:buChar char="¡"/>
            </a:pPr>
            <a:r>
              <a:rPr lang="en-US" altLang="en-US" sz="1100"/>
              <a:t>Average time wasted per person dealing with documentation of changes = 1.35 hours / week</a:t>
            </a:r>
          </a:p>
          <a:p>
            <a:pPr lvl="1">
              <a:lnSpc>
                <a:spcPct val="95000"/>
              </a:lnSpc>
              <a:spcBef>
                <a:spcPct val="0"/>
              </a:spcBef>
              <a:buSzPct val="90000"/>
              <a:buFont typeface="Wingdings 2" panose="05020102010507070707" pitchFamily="18" charset="2"/>
              <a:buChar char="¡"/>
            </a:pPr>
            <a:r>
              <a:rPr lang="en-US" altLang="en-US" sz="1000"/>
              <a:t>Number of people per program = 15.8 (based on 25 NPI programs before gateway 3 and lifetime estimate of $235M</a:t>
            </a:r>
          </a:p>
          <a:p>
            <a:pPr lvl="1">
              <a:lnSpc>
                <a:spcPct val="95000"/>
              </a:lnSpc>
              <a:spcBef>
                <a:spcPct val="0"/>
              </a:spcBef>
              <a:buSzPct val="90000"/>
              <a:buFont typeface="Wingdings 2" panose="05020102010507070707" pitchFamily="18" charset="2"/>
              <a:buChar char="¡"/>
            </a:pPr>
            <a:r>
              <a:rPr lang="en-US" altLang="en-US" sz="1000"/>
              <a:t>Percentage reduction of at least 25% is possible from standardized documentation of changes</a:t>
            </a:r>
            <a:endParaRPr lang="en-US" altLang="en-US" sz="1100"/>
          </a:p>
          <a:p>
            <a:pPr lvl="1">
              <a:lnSpc>
                <a:spcPct val="95000"/>
              </a:lnSpc>
              <a:spcBef>
                <a:spcPct val="0"/>
              </a:spcBef>
              <a:buSzPct val="90000"/>
              <a:buFont typeface="Wingdings 2" panose="05020102010507070707" pitchFamily="18" charset="2"/>
              <a:buChar char="¡"/>
            </a:pPr>
            <a:endParaRPr lang="en-US" altLang="en-US" sz="1100"/>
          </a:p>
        </p:txBody>
      </p:sp>
      <p:graphicFrame>
        <p:nvGraphicFramePr>
          <p:cNvPr id="353284" name="Group 4"/>
          <p:cNvGraphicFramePr>
            <a:graphicFrameLocks noGrp="1"/>
          </p:cNvGraphicFramePr>
          <p:nvPr/>
        </p:nvGraphicFramePr>
        <p:xfrm>
          <a:off x="1852614" y="4614864"/>
          <a:ext cx="6048375" cy="487680"/>
        </p:xfrm>
        <a:graphic>
          <a:graphicData uri="http://schemas.openxmlformats.org/drawingml/2006/table">
            <a:tbl>
              <a:tblPr/>
              <a:tblGrid>
                <a:gridCol w="1476375"/>
                <a:gridCol w="762000"/>
                <a:gridCol w="762000"/>
                <a:gridCol w="762000"/>
                <a:gridCol w="762000"/>
                <a:gridCol w="762000"/>
                <a:gridCol w="762000"/>
              </a:tblGrid>
              <a:tr h="222250">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Benefit Realization</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1</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2</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3</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4</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5</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(1,426)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17,242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56,980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56,980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56,980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186,756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3309" name="Rectangle 29"/>
          <p:cNvSpPr>
            <a:spLocks noGrp="1" noChangeArrowheads="1"/>
          </p:cNvSpPr>
          <p:nvPr>
            <p:ph type="title"/>
          </p:nvPr>
        </p:nvSpPr>
        <p:spPr>
          <a:xfrm>
            <a:off x="1738313" y="152400"/>
            <a:ext cx="7294562" cy="60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n-US" altLang="en-US"/>
              <a:t>Benefits 3.0 </a:t>
            </a:r>
          </a:p>
        </p:txBody>
      </p:sp>
      <p:graphicFrame>
        <p:nvGraphicFramePr>
          <p:cNvPr id="353311" name="Group 31"/>
          <p:cNvGraphicFramePr>
            <a:graphicFrameLocks noGrp="1"/>
          </p:cNvGraphicFramePr>
          <p:nvPr/>
        </p:nvGraphicFramePr>
        <p:xfrm>
          <a:off x="1851025" y="5153025"/>
          <a:ext cx="7797800" cy="975360"/>
        </p:xfrm>
        <a:graphic>
          <a:graphicData uri="http://schemas.openxmlformats.org/drawingml/2006/table">
            <a:tbl>
              <a:tblPr/>
              <a:tblGrid>
                <a:gridCol w="1181100"/>
                <a:gridCol w="3098800"/>
                <a:gridCol w="431800"/>
                <a:gridCol w="685800"/>
                <a:gridCol w="584200"/>
                <a:gridCol w="533400"/>
                <a:gridCol w="698500"/>
                <a:gridCol w="584200"/>
              </a:tblGrid>
              <a:tr h="187325">
                <a:tc rowSpan="4">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Costs &amp; Assumptions</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Deployment phase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Full Time Resources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Part Time Resources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87325">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097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Detailed planning, design, configure, test &amp; pilot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Training and deployment to remaining projects</a:t>
                      </a:r>
                      <a:endParaRPr kumimoji="0" lang="en-GB" altLang="en-US" sz="1000" b="0" i="0" u="none" strike="noStrike" cap="none" normalizeH="0" baseline="0" smtClean="0">
                        <a:ln>
                          <a:noFill/>
                        </a:ln>
                        <a:solidFill>
                          <a:srgbClr val="000000"/>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3,000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1,575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3407" name="Group 127"/>
          <p:cNvGraphicFramePr>
            <a:graphicFrameLocks noGrp="1"/>
          </p:cNvGraphicFramePr>
          <p:nvPr/>
        </p:nvGraphicFramePr>
        <p:xfrm>
          <a:off x="1857376" y="2311401"/>
          <a:ext cx="8291513" cy="2060575"/>
        </p:xfrm>
        <a:graphic>
          <a:graphicData uri="http://schemas.openxmlformats.org/drawingml/2006/table">
            <a:tbl>
              <a:tblPr/>
              <a:tblGrid>
                <a:gridCol w="3629025"/>
                <a:gridCol w="739775"/>
                <a:gridCol w="739775"/>
                <a:gridCol w="661988"/>
                <a:gridCol w="787400"/>
                <a:gridCol w="866775"/>
                <a:gridCol w="866775"/>
              </a:tblGrid>
              <a:tr h="241300">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Opportunity description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 per program per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benefits per year across 25 top tier and middle tier programs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5425">
                <a:tc v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r>
              <a:tr h="22542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384175">
                <a:tc>
                  <a:txBody>
                    <a:bodyPr/>
                    <a:lstStyle>
                      <a:lvl1pPr>
                        <a:spcBef>
                          <a:spcPct val="20000"/>
                        </a:spcBef>
                        <a:defRPr sz="2800">
                          <a:solidFill>
                            <a:schemeClr val="tx1"/>
                          </a:solidFill>
                          <a:latin typeface="Arial" panose="020B0604020202020204" pitchFamily="34" charset="0"/>
                        </a:defRPr>
                      </a:lvl1pPr>
                      <a:lvl2pPr marL="3381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Reducing churn using standard change processes and templates in Teamcenter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1,734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2,346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43,350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58,650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lvl1pPr>
                        <a:spcBef>
                          <a:spcPct val="20000"/>
                        </a:spcBef>
                        <a:defRPr sz="2800">
                          <a:solidFill>
                            <a:schemeClr val="tx1"/>
                          </a:solidFill>
                          <a:latin typeface="Arial" panose="020B0604020202020204" pitchFamily="34" charset="0"/>
                        </a:defRPr>
                      </a:lvl1pPr>
                      <a:lvl2pPr marL="3381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Non-value added time spent in looking for documentation of changes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530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718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5,083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6,877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lvl1pPr>
                        <a:spcBef>
                          <a:spcPct val="20000"/>
                        </a:spcBef>
                        <a:defRPr sz="2800">
                          <a:solidFill>
                            <a:schemeClr val="tx1"/>
                          </a:solidFill>
                          <a:latin typeface="Arial" panose="020B0604020202020204" pitchFamily="34" charset="0"/>
                        </a:defRPr>
                      </a:lvl1pPr>
                      <a:lvl2pPr marL="3381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Total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1,686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2,282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48,433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65,527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3399" name="Text Box 119"/>
          <p:cNvSpPr txBox="1">
            <a:spLocks noChangeArrowheads="1"/>
          </p:cNvSpPr>
          <p:nvPr/>
        </p:nvSpPr>
        <p:spPr bwMode="auto">
          <a:xfrm>
            <a:off x="1747839" y="4364039"/>
            <a:ext cx="30643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Net Benefits Across Programs (Average Hours)</a:t>
            </a:r>
          </a:p>
        </p:txBody>
      </p:sp>
      <p:pic>
        <p:nvPicPr>
          <p:cNvPr id="353400" name="Picture 1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17476"/>
            <a:ext cx="1262063"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3401" name="Text Box 121"/>
          <p:cNvSpPr txBox="1">
            <a:spLocks noChangeArrowheads="1"/>
          </p:cNvSpPr>
          <p:nvPr/>
        </p:nvSpPr>
        <p:spPr bwMode="auto">
          <a:xfrm>
            <a:off x="1741489" y="676275"/>
            <a:ext cx="7153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Increase productivity by implementing standard engineering change process templates in Teamcenter Engineering</a:t>
            </a:r>
          </a:p>
        </p:txBody>
      </p:sp>
      <p:sp>
        <p:nvSpPr>
          <p:cNvPr id="353402" name="Text Box 122"/>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Assumptions</a:t>
            </a:r>
          </a:p>
        </p:txBody>
      </p:sp>
    </p:spTree>
    <p:extLst>
      <p:ext uri="{BB962C8B-B14F-4D97-AF65-F5344CB8AC3E}">
        <p14:creationId xmlns:p14="http://schemas.microsoft.com/office/powerpoint/2010/main" val="41722181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ChangeArrowheads="1"/>
          </p:cNvSpPr>
          <p:nvPr/>
        </p:nvSpPr>
        <p:spPr bwMode="auto">
          <a:xfrm>
            <a:off x="1625601" y="1625601"/>
            <a:ext cx="8613775" cy="341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627063" indent="-1079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spcBef>
                <a:spcPct val="30000"/>
              </a:spcBef>
              <a:buSzPct val="90000"/>
              <a:buFont typeface="Wingdings 2" panose="05020102010507070707" pitchFamily="18" charset="2"/>
              <a:buChar char="¡"/>
            </a:pPr>
            <a:r>
              <a:rPr lang="en-US" altLang="en-US" sz="1300"/>
              <a:t>Improved ability to manage customer requirements and the impact of changes across business units</a:t>
            </a:r>
          </a:p>
          <a:p>
            <a:pPr lvl="1">
              <a:spcBef>
                <a:spcPct val="30000"/>
              </a:spcBef>
              <a:buSzPct val="90000"/>
              <a:buFont typeface="Wingdings 2" panose="05020102010507070707" pitchFamily="18" charset="2"/>
              <a:buChar char="¡"/>
            </a:pPr>
            <a:r>
              <a:rPr lang="en-US" altLang="en-US" sz="1300"/>
              <a:t>Enhanced supplier integration due to use of standardized change processes and templates</a:t>
            </a:r>
          </a:p>
          <a:p>
            <a:pPr lvl="1">
              <a:spcBef>
                <a:spcPct val="30000"/>
              </a:spcBef>
              <a:buSzPct val="90000"/>
              <a:buFont typeface="Wingdings 2" panose="05020102010507070707" pitchFamily="18" charset="2"/>
              <a:buChar char="¡"/>
            </a:pPr>
            <a:r>
              <a:rPr lang="en-US" altLang="en-US" sz="1300"/>
              <a:t>Mitigation of confusion and misinterpretation due to clear, consistent format in capturing and communicating changes in requirements and design and development</a:t>
            </a:r>
          </a:p>
          <a:p>
            <a:pPr lvl="1">
              <a:spcBef>
                <a:spcPct val="30000"/>
              </a:spcBef>
              <a:buSzPct val="90000"/>
              <a:buFont typeface="Wingdings 2" panose="05020102010507070707" pitchFamily="18" charset="2"/>
              <a:buChar char="¡"/>
            </a:pPr>
            <a:r>
              <a:rPr lang="en-US" altLang="en-US" sz="1300"/>
              <a:t>Improved design integration via clear visibility into the impact and effect of changes within different levels of the product structure</a:t>
            </a:r>
          </a:p>
          <a:p>
            <a:pPr lvl="1">
              <a:spcBef>
                <a:spcPct val="30000"/>
              </a:spcBef>
              <a:buSzPct val="90000"/>
              <a:buFont typeface="Wingdings 2" panose="05020102010507070707" pitchFamily="18" charset="2"/>
              <a:buChar char="¡"/>
            </a:pPr>
            <a:endParaRPr lang="en-US" altLang="en-US" sz="1300"/>
          </a:p>
        </p:txBody>
      </p:sp>
      <p:sp>
        <p:nvSpPr>
          <p:cNvPr id="359427"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pic>
        <p:nvPicPr>
          <p:cNvPr id="3594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17476"/>
            <a:ext cx="1262063"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9430" name="Rectangle 6"/>
          <p:cNvSpPr>
            <a:spLocks noChangeArrowheads="1"/>
          </p:cNvSpPr>
          <p:nvPr/>
        </p:nvSpPr>
        <p:spPr bwMode="auto">
          <a:xfrm>
            <a:off x="1735138" y="152400"/>
            <a:ext cx="8526462" cy="6096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a:defRPr sz="2000">
                <a:solidFill>
                  <a:schemeClr val="tx1"/>
                </a:solidFill>
                <a:latin typeface="Arial" panose="020B0604020202020204" pitchFamily="34" charset="0"/>
              </a:defRPr>
            </a:lvl2pPr>
            <a:lvl3pPr>
              <a:defRPr sz="2000">
                <a:solidFill>
                  <a:schemeClr val="tx1"/>
                </a:solidFill>
                <a:latin typeface="Arial" panose="020B0604020202020204" pitchFamily="34" charset="0"/>
              </a:defRPr>
            </a:lvl3pPr>
            <a:lvl4pPr>
              <a:defRPr sz="2000">
                <a:solidFill>
                  <a:schemeClr val="tx1"/>
                </a:solidFill>
                <a:latin typeface="Arial" panose="020B0604020202020204" pitchFamily="34" charset="0"/>
              </a:defRPr>
            </a:lvl4pPr>
            <a:lvl5pPr>
              <a:defRPr sz="2000">
                <a:solidFill>
                  <a:schemeClr val="tx1"/>
                </a:solidFill>
                <a:latin typeface="Arial" panose="020B0604020202020204" pitchFamily="34" charset="0"/>
              </a:defRPr>
            </a:lvl5pPr>
            <a:lvl6pPr marL="457200" fontAlgn="base">
              <a:spcBef>
                <a:spcPct val="0"/>
              </a:spcBef>
              <a:spcAft>
                <a:spcPct val="0"/>
              </a:spcAft>
              <a:defRPr sz="2000">
                <a:solidFill>
                  <a:schemeClr val="tx1"/>
                </a:solidFill>
                <a:latin typeface="Arial" panose="020B0604020202020204" pitchFamily="34" charset="0"/>
              </a:defRPr>
            </a:lvl6pPr>
            <a:lvl7pPr marL="914400" fontAlgn="base">
              <a:spcBef>
                <a:spcPct val="0"/>
              </a:spcBef>
              <a:spcAft>
                <a:spcPct val="0"/>
              </a:spcAft>
              <a:defRPr sz="2000">
                <a:solidFill>
                  <a:schemeClr val="tx1"/>
                </a:solidFill>
                <a:latin typeface="Arial" panose="020B0604020202020204" pitchFamily="34" charset="0"/>
              </a:defRPr>
            </a:lvl7pPr>
            <a:lvl8pPr marL="1371600" fontAlgn="base">
              <a:spcBef>
                <a:spcPct val="0"/>
              </a:spcBef>
              <a:spcAft>
                <a:spcPct val="0"/>
              </a:spcAft>
              <a:defRPr sz="2000">
                <a:solidFill>
                  <a:schemeClr val="tx1"/>
                </a:solidFill>
                <a:latin typeface="Arial" panose="020B0604020202020204" pitchFamily="34" charset="0"/>
              </a:defRPr>
            </a:lvl8pPr>
            <a:lvl9pPr marL="1828800" fontAlgn="base">
              <a:spcBef>
                <a:spcPct val="0"/>
              </a:spcBef>
              <a:spcAft>
                <a:spcPct val="0"/>
              </a:spcAft>
              <a:defRPr sz="2000">
                <a:solidFill>
                  <a:schemeClr val="tx1"/>
                </a:solidFill>
                <a:latin typeface="Arial" panose="020B0604020202020204" pitchFamily="34" charset="0"/>
              </a:defRPr>
            </a:lvl9pPr>
          </a:lstStyle>
          <a:p>
            <a:r>
              <a:rPr lang="en-US" altLang="en-US"/>
              <a:t>Benefits 3.0</a:t>
            </a:r>
          </a:p>
        </p:txBody>
      </p:sp>
      <p:sp>
        <p:nvSpPr>
          <p:cNvPr id="359432" name="Text Box 8"/>
          <p:cNvSpPr txBox="1">
            <a:spLocks noChangeArrowheads="1"/>
          </p:cNvSpPr>
          <p:nvPr/>
        </p:nvSpPr>
        <p:spPr bwMode="auto">
          <a:xfrm>
            <a:off x="1741489" y="676275"/>
            <a:ext cx="70818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Increase productivity by implementing standard engineering change process templates in Teamcenter Engineering</a:t>
            </a:r>
          </a:p>
        </p:txBody>
      </p:sp>
      <p:sp>
        <p:nvSpPr>
          <p:cNvPr id="359433" name="Text Box 9"/>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Additional Soft Benefits – Not Quantified</a:t>
            </a:r>
          </a:p>
        </p:txBody>
      </p:sp>
    </p:spTree>
    <p:extLst>
      <p:ext uri="{BB962C8B-B14F-4D97-AF65-F5344CB8AC3E}">
        <p14:creationId xmlns:p14="http://schemas.microsoft.com/office/powerpoint/2010/main" val="35298256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ChangeArrowheads="1"/>
          </p:cNvSpPr>
          <p:nvPr/>
        </p:nvSpPr>
        <p:spPr bwMode="auto">
          <a:xfrm>
            <a:off x="1625600" y="1765301"/>
            <a:ext cx="6731000" cy="348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571500" indent="-1714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lnSpc>
                <a:spcPct val="90000"/>
              </a:lnSpc>
              <a:buSzPct val="90000"/>
              <a:buFont typeface="Wingdings 2" panose="05020102010507070707" pitchFamily="18" charset="2"/>
              <a:buChar char="¡"/>
            </a:pPr>
            <a:r>
              <a:rPr lang="en-US" altLang="en-US" sz="1300"/>
              <a:t>Create templates to standardize structure rather than content for each system, sub-system and component level to ensure the same amount and type of detail per document </a:t>
            </a:r>
          </a:p>
          <a:p>
            <a:pPr lvl="2">
              <a:lnSpc>
                <a:spcPct val="90000"/>
              </a:lnSpc>
              <a:buSzPct val="90000"/>
              <a:buFont typeface="Arial Unicode MS" panose="020B0604020202020204" pitchFamily="34" charset="-128"/>
              <a:buChar char="−"/>
            </a:pPr>
            <a:r>
              <a:rPr lang="en-US" altLang="en-US" sz="1100"/>
              <a:t>Create and leverage templates for specifications, diagrams, meeting minutes and agendas</a:t>
            </a:r>
          </a:p>
          <a:p>
            <a:pPr lvl="2">
              <a:lnSpc>
                <a:spcPct val="90000"/>
              </a:lnSpc>
              <a:buSzPct val="90000"/>
              <a:buFont typeface="Arial Unicode MS" panose="020B0604020202020204" pitchFamily="34" charset="-128"/>
              <a:buChar char="−"/>
            </a:pPr>
            <a:r>
              <a:rPr lang="en-US" altLang="en-US" sz="1100"/>
              <a:t>Each template should contain a table of contents, sample narrative text and same diagrams at the appropriate level of detail</a:t>
            </a:r>
          </a:p>
          <a:p>
            <a:pPr lvl="2">
              <a:lnSpc>
                <a:spcPct val="90000"/>
              </a:lnSpc>
              <a:buSzPct val="90000"/>
              <a:buFont typeface="Arial Unicode MS" panose="020B0604020202020204" pitchFamily="34" charset="-128"/>
              <a:buChar char="−"/>
            </a:pPr>
            <a:r>
              <a:rPr lang="en-US" altLang="en-US" sz="1100"/>
              <a:t>Create a centralized repository to manage all documentation; templates, drafts and final documents </a:t>
            </a:r>
          </a:p>
          <a:p>
            <a:pPr lvl="2">
              <a:lnSpc>
                <a:spcPct val="90000"/>
              </a:lnSpc>
              <a:buSzPct val="90000"/>
              <a:buFont typeface="Arial Unicode MS" panose="020B0604020202020204" pitchFamily="34" charset="-128"/>
              <a:buChar char="−"/>
            </a:pPr>
            <a:r>
              <a:rPr lang="en-US" altLang="en-US" sz="1100"/>
              <a:t>Publish all documents in a common, centralized location to ensure accessibility, version control of all drafts and specification history</a:t>
            </a:r>
          </a:p>
          <a:p>
            <a:pPr lvl="2">
              <a:lnSpc>
                <a:spcPct val="90000"/>
              </a:lnSpc>
              <a:buSzPct val="90000"/>
              <a:buFont typeface="Arial Unicode MS" panose="020B0604020202020204" pitchFamily="34" charset="-128"/>
              <a:buChar char="−"/>
            </a:pPr>
            <a:r>
              <a:rPr lang="en-US" altLang="en-US" sz="1100"/>
              <a:t>Provide access to all engineers participating in the creation or validation of the specification</a:t>
            </a:r>
          </a:p>
          <a:p>
            <a:pPr lvl="2">
              <a:lnSpc>
                <a:spcPct val="90000"/>
              </a:lnSpc>
              <a:buSzPct val="90000"/>
              <a:buFont typeface="Arial Unicode MS" panose="020B0604020202020204" pitchFamily="34" charset="-128"/>
              <a:buChar char="−"/>
            </a:pPr>
            <a:r>
              <a:rPr lang="en-US" altLang="en-US" sz="1100"/>
              <a:t>Common repository features should include full text searches and revision control</a:t>
            </a:r>
          </a:p>
          <a:p>
            <a:pPr lvl="1">
              <a:lnSpc>
                <a:spcPct val="90000"/>
              </a:lnSpc>
              <a:buSzPct val="90000"/>
              <a:buFont typeface="Wingdings 2" panose="05020102010507070707" pitchFamily="18" charset="2"/>
              <a:buChar char="¡"/>
            </a:pPr>
            <a:r>
              <a:rPr lang="en-US" altLang="en-US" sz="1300"/>
              <a:t>Re-orient current cross-functional meetings from a planning / coordination focus to a requirement creation focus</a:t>
            </a:r>
          </a:p>
          <a:p>
            <a:pPr lvl="2">
              <a:lnSpc>
                <a:spcPct val="90000"/>
              </a:lnSpc>
              <a:buSzPct val="90000"/>
              <a:buFont typeface="Arial Unicode MS" panose="020B0604020202020204" pitchFamily="34" charset="-128"/>
              <a:buChar char="−"/>
            </a:pPr>
            <a:r>
              <a:rPr lang="en-US" altLang="en-US" sz="1100"/>
              <a:t>Designate a single physical location from which all requirement definition activities will be executed for each sub-system</a:t>
            </a:r>
          </a:p>
          <a:p>
            <a:pPr lvl="2">
              <a:lnSpc>
                <a:spcPct val="90000"/>
              </a:lnSpc>
              <a:buSzPct val="90000"/>
              <a:buFont typeface="Arial Unicode MS" panose="020B0604020202020204" pitchFamily="34" charset="-128"/>
              <a:buChar char="−"/>
            </a:pPr>
            <a:r>
              <a:rPr lang="en-US" altLang="en-US" sz="1100"/>
              <a:t>Efficiently create requirements while incorporating all stakeholders’ expertise during a focused “kick-off” session </a:t>
            </a:r>
          </a:p>
          <a:p>
            <a:pPr lvl="2">
              <a:lnSpc>
                <a:spcPct val="90000"/>
              </a:lnSpc>
              <a:buSzPct val="90000"/>
              <a:buFont typeface="Arial Unicode MS" panose="020B0604020202020204" pitchFamily="34" charset="-128"/>
              <a:buChar char="−"/>
            </a:pPr>
            <a:r>
              <a:rPr lang="en-US" altLang="en-US" sz="1100"/>
              <a:t>Sessions should include system and sub-system architecture and technical leads and technical domain owners, all of whom having appropriate authority to expedite decision making.  SMEs, system and sub-system engineers are invited as needed for specific topical discussions</a:t>
            </a:r>
          </a:p>
          <a:p>
            <a:pPr lvl="2">
              <a:lnSpc>
                <a:spcPct val="90000"/>
              </a:lnSpc>
              <a:buSzPct val="90000"/>
              <a:buFont typeface="Arial Unicode MS" panose="020B0604020202020204" pitchFamily="34" charset="-128"/>
              <a:buChar char="−"/>
            </a:pPr>
            <a:endParaRPr lang="en-US" altLang="en-US" sz="1100"/>
          </a:p>
        </p:txBody>
      </p:sp>
      <p:sp>
        <p:nvSpPr>
          <p:cNvPr id="285699"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285700" name="Text Box 4"/>
          <p:cNvSpPr txBox="1">
            <a:spLocks noChangeArrowheads="1"/>
          </p:cNvSpPr>
          <p:nvPr/>
        </p:nvSpPr>
        <p:spPr bwMode="auto">
          <a:xfrm>
            <a:off x="32734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285701" name="Rectangle 5"/>
          <p:cNvSpPr>
            <a:spLocks noGrp="1" noChangeArrowheads="1"/>
          </p:cNvSpPr>
          <p:nvPr>
            <p:ph type="title"/>
          </p:nvPr>
        </p:nvSpPr>
        <p:spPr>
          <a:xfrm>
            <a:off x="1730376" y="152400"/>
            <a:ext cx="8526463" cy="60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n-US" altLang="en-US"/>
              <a:t>Improvement Opportunity 4.0</a:t>
            </a:r>
          </a:p>
        </p:txBody>
      </p:sp>
      <p:sp>
        <p:nvSpPr>
          <p:cNvPr id="285702" name="Text Box 6"/>
          <p:cNvSpPr txBox="1">
            <a:spLocks noChangeArrowheads="1"/>
          </p:cNvSpPr>
          <p:nvPr/>
        </p:nvSpPr>
        <p:spPr bwMode="auto">
          <a:xfrm>
            <a:off x="3011488" y="271463"/>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285703" name="Text Box 7"/>
          <p:cNvSpPr txBox="1">
            <a:spLocks noChangeArrowheads="1"/>
          </p:cNvSpPr>
          <p:nvPr/>
        </p:nvSpPr>
        <p:spPr bwMode="auto">
          <a:xfrm>
            <a:off x="1744663" y="673100"/>
            <a:ext cx="70802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u="sng">
                <a:solidFill>
                  <a:srgbClr val="000000"/>
                </a:solidFill>
                <a:cs typeface="Times New Roman" panose="02020603050405020304" pitchFamily="18" charset="0"/>
              </a:rPr>
              <a:t>Standard Processes, Templates, Common Repositories:</a:t>
            </a:r>
            <a:r>
              <a:rPr lang="en-US" altLang="en-US" sz="1400" i="1">
                <a:solidFill>
                  <a:srgbClr val="000000"/>
                </a:solidFill>
                <a:cs typeface="Times New Roman" panose="02020603050405020304" pitchFamily="18" charset="0"/>
              </a:rPr>
              <a:t> Reduce non-value added time through implementation of standard processes, templates, common repositories and communication plans</a:t>
            </a:r>
          </a:p>
        </p:txBody>
      </p:sp>
      <p:sp>
        <p:nvSpPr>
          <p:cNvPr id="285723" name="Text Box 27"/>
          <p:cNvSpPr txBox="1">
            <a:spLocks noChangeArrowheads="1"/>
          </p:cNvSpPr>
          <p:nvPr/>
        </p:nvSpPr>
        <p:spPr bwMode="gray">
          <a:xfrm>
            <a:off x="8529639" y="2222500"/>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Impact</a:t>
            </a:r>
          </a:p>
        </p:txBody>
      </p:sp>
      <p:sp>
        <p:nvSpPr>
          <p:cNvPr id="285724" name="Text Box 28"/>
          <p:cNvSpPr txBox="1">
            <a:spLocks noChangeArrowheads="1"/>
          </p:cNvSpPr>
          <p:nvPr/>
        </p:nvSpPr>
        <p:spPr bwMode="gray">
          <a:xfrm>
            <a:off x="8529639" y="4362450"/>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0" tIns="72000" rIns="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Deployment Resources</a:t>
            </a:r>
          </a:p>
        </p:txBody>
      </p:sp>
      <p:sp>
        <p:nvSpPr>
          <p:cNvPr id="285727" name="Text Box 31"/>
          <p:cNvSpPr txBox="1">
            <a:spLocks noChangeArrowheads="1"/>
          </p:cNvSpPr>
          <p:nvPr/>
        </p:nvSpPr>
        <p:spPr bwMode="gray">
          <a:xfrm>
            <a:off x="8542338" y="1871663"/>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endParaRPr lang="en-US" altLang="en-US"/>
          </a:p>
        </p:txBody>
      </p:sp>
      <p:graphicFrame>
        <p:nvGraphicFramePr>
          <p:cNvPr id="285728" name="Group 32"/>
          <p:cNvGraphicFramePr>
            <a:graphicFrameLocks noGrp="1"/>
          </p:cNvGraphicFramePr>
          <p:nvPr/>
        </p:nvGraphicFramePr>
        <p:xfrm>
          <a:off x="8531226" y="4814889"/>
          <a:ext cx="1731963" cy="1275525"/>
        </p:xfrm>
        <a:graphic>
          <a:graphicData uri="http://schemas.openxmlformats.org/drawingml/2006/table">
            <a:tbl>
              <a:tblPr/>
              <a:tblGrid>
                <a:gridCol w="412750"/>
                <a:gridCol w="569913"/>
                <a:gridCol w="749300"/>
              </a:tblGrid>
              <a:tr h="3667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FTEs</a:t>
                      </a:r>
                    </a:p>
                  </a:txBody>
                  <a:tcPr marL="27432" marR="27432" marT="27432" marB="27432" anchor="ctr" horzOverflow="overflow">
                    <a:lnL w="12700" cap="flat" cmpd="sng" algn="ctr">
                      <a:solidFill>
                        <a:srgbClr val="5F5F5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Months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Equivalent Hours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r>
              <a:tr h="136525">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Full-Time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3175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 / 10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2700 / 3000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r h="106363">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Part-Time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6</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1575</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bl>
          </a:graphicData>
        </a:graphic>
      </p:graphicFrame>
      <p:sp>
        <p:nvSpPr>
          <p:cNvPr id="285754" name="Text Box 58"/>
          <p:cNvSpPr txBox="1">
            <a:spLocks noChangeArrowheads="1"/>
          </p:cNvSpPr>
          <p:nvPr/>
        </p:nvSpPr>
        <p:spPr bwMode="auto">
          <a:xfrm>
            <a:off x="8966201" y="5370513"/>
            <a:ext cx="5826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sp>
        <p:nvSpPr>
          <p:cNvPr id="285755" name="Text Box 59"/>
          <p:cNvSpPr txBox="1">
            <a:spLocks noChangeArrowheads="1"/>
          </p:cNvSpPr>
          <p:nvPr/>
        </p:nvSpPr>
        <p:spPr bwMode="auto">
          <a:xfrm>
            <a:off x="9618663" y="5370513"/>
            <a:ext cx="5826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pic>
        <p:nvPicPr>
          <p:cNvPr id="285756" name="Picture 6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17476"/>
            <a:ext cx="1262063"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85796" name="Group 100"/>
          <p:cNvGraphicFramePr>
            <a:graphicFrameLocks noGrp="1"/>
          </p:cNvGraphicFramePr>
          <p:nvPr/>
        </p:nvGraphicFramePr>
        <p:xfrm>
          <a:off x="8555039" y="2674938"/>
          <a:ext cx="1711325" cy="1493520"/>
        </p:xfrm>
        <a:graphic>
          <a:graphicData uri="http://schemas.openxmlformats.org/drawingml/2006/table">
            <a:tbl>
              <a:tblPr/>
              <a:tblGrid>
                <a:gridCol w="855662"/>
                <a:gridCol w="855663"/>
              </a:tblGrid>
              <a:tr h="168275">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anose="020B0604020202020204" pitchFamily="34" charset="0"/>
                        </a:rPr>
                        <a:t>Benefits Range</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r>
              <a:tr h="134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Low</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High</a:t>
                      </a:r>
                    </a:p>
                  </a:txBody>
                  <a:tcPr horzOverflow="overflow">
                    <a:lnL>
                      <a:noFill/>
                    </a:lnL>
                    <a:lnR cap="flat">
                      <a:noFill/>
                    </a:lnR>
                    <a:lnT>
                      <a:noFill/>
                    </a:lnT>
                    <a:lnB>
                      <a:noFill/>
                    </a:lnB>
                    <a:lnTlToBr>
                      <a:noFill/>
                    </a:lnTlToBr>
                    <a:lnBlToTr>
                      <a:noFill/>
                    </a:lnBlToTr>
                    <a:noFill/>
                  </a:tcPr>
                </a:tc>
              </a:tr>
              <a:tr h="153988">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Hours Per Year</a:t>
                      </a:r>
                      <a:endParaRPr kumimoji="0" lang="en-US" altLang="en-US" sz="1200" b="1" i="0" u="none" strike="noStrike" cap="none" normalizeH="0" baseline="0" smtClean="0">
                        <a:ln>
                          <a:noFill/>
                        </a:ln>
                        <a:solidFill>
                          <a:schemeClr val="bg1"/>
                        </a:solidFill>
                        <a:effectLst/>
                        <a:latin typeface="Arial" panose="020B0604020202020204" pitchFamily="34" charset="0"/>
                      </a:endParaRP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29,595</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40,041</a:t>
                      </a:r>
                    </a:p>
                  </a:txBody>
                  <a:tcPr horzOverflow="overflow">
                    <a:lnL>
                      <a:noFill/>
                    </a:lnL>
                    <a:lnR cap="flat">
                      <a:noFill/>
                    </a:lnR>
                    <a:lnT>
                      <a:noFill/>
                    </a:lnT>
                    <a:lnB>
                      <a:noFill/>
                    </a:lnB>
                    <a:lnTlToBr>
                      <a:noFill/>
                    </a:lnTlToBr>
                    <a:lnBlToTr>
                      <a:noFill/>
                    </a:lnBlToTr>
                    <a:noFill/>
                  </a:tcPr>
                </a:tc>
              </a:tr>
              <a:tr h="152400">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FTEs Per Year</a:t>
                      </a: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16</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22</a:t>
                      </a:r>
                    </a:p>
                  </a:txBody>
                  <a:tcPr horzOverflow="overflow">
                    <a:lnL>
                      <a:noFill/>
                    </a:lnL>
                    <a:lnR cap="flat">
                      <a:noFill/>
                    </a:lnR>
                    <a:lnT>
                      <a:noFill/>
                    </a:lnT>
                    <a:lnB cap="flat">
                      <a:noFill/>
                    </a:lnB>
                    <a:lnTlToBr>
                      <a:noFill/>
                    </a:lnTlToBr>
                    <a:lnBlToTr>
                      <a:noFill/>
                    </a:lnBlToTr>
                    <a:noFill/>
                  </a:tcPr>
                </a:tc>
              </a:tr>
            </a:tbl>
          </a:graphicData>
        </a:graphic>
      </p:graphicFrame>
      <p:sp>
        <p:nvSpPr>
          <p:cNvPr id="285791" name="Text Box 95"/>
          <p:cNvSpPr txBox="1">
            <a:spLocks noChangeArrowheads="1"/>
          </p:cNvSpPr>
          <p:nvPr/>
        </p:nvSpPr>
        <p:spPr bwMode="gray">
          <a:xfrm>
            <a:off x="8540750" y="1858963"/>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a:t>Medium</a:t>
            </a:r>
          </a:p>
        </p:txBody>
      </p:sp>
      <p:sp>
        <p:nvSpPr>
          <p:cNvPr id="285792" name="Text Box 96"/>
          <p:cNvSpPr txBox="1">
            <a:spLocks noChangeArrowheads="1"/>
          </p:cNvSpPr>
          <p:nvPr/>
        </p:nvSpPr>
        <p:spPr bwMode="gray">
          <a:xfrm>
            <a:off x="1849439" y="1411288"/>
            <a:ext cx="65357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Recommendation Details</a:t>
            </a:r>
          </a:p>
        </p:txBody>
      </p:sp>
      <p:sp>
        <p:nvSpPr>
          <p:cNvPr id="285793" name="Text Box 97"/>
          <p:cNvSpPr txBox="1">
            <a:spLocks noChangeArrowheads="1"/>
          </p:cNvSpPr>
          <p:nvPr/>
        </p:nvSpPr>
        <p:spPr bwMode="gray">
          <a:xfrm>
            <a:off x="8529639" y="14112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Priority</a:t>
            </a:r>
          </a:p>
        </p:txBody>
      </p:sp>
      <p:sp>
        <p:nvSpPr>
          <p:cNvPr id="285794" name="Line 98"/>
          <p:cNvSpPr>
            <a:spLocks noChangeShapeType="1"/>
          </p:cNvSpPr>
          <p:nvPr/>
        </p:nvSpPr>
        <p:spPr bwMode="auto">
          <a:xfrm>
            <a:off x="8456613" y="1412875"/>
            <a:ext cx="0" cy="4675188"/>
          </a:xfrm>
          <a:prstGeom prst="line">
            <a:avLst/>
          </a:prstGeom>
          <a:noFill/>
          <a:ln w="12700" cap="sq">
            <a:solidFill>
              <a:srgbClr val="FF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725999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ChangeArrowheads="1"/>
          </p:cNvSpPr>
          <p:nvPr/>
        </p:nvSpPr>
        <p:spPr bwMode="auto">
          <a:xfrm>
            <a:off x="1625601" y="1625601"/>
            <a:ext cx="6843713" cy="341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45720"/>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571500" indent="-171450">
              <a:spcBef>
                <a:spcPct val="20000"/>
              </a:spcBef>
              <a:buChar char="•"/>
              <a:defRPr sz="2000">
                <a:solidFill>
                  <a:schemeClr val="tx1"/>
                </a:solidFill>
                <a:latin typeface="Arial" panose="020B0604020202020204" pitchFamily="34" charset="0"/>
              </a:defRPr>
            </a:lvl3pPr>
            <a:lvl4pPr marL="857250" indent="-1714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lnSpc>
                <a:spcPct val="90000"/>
              </a:lnSpc>
              <a:buSzPct val="90000"/>
              <a:buFont typeface="Wingdings 2" panose="05020102010507070707" pitchFamily="18" charset="2"/>
              <a:buChar char="¡"/>
            </a:pPr>
            <a:r>
              <a:rPr lang="en-US" altLang="en-US" sz="1300"/>
              <a:t>Assign technical domain owners / experts by system, sub-system and component to manage specification development process, mentor new resources and facilitate integrated requirements definition meetings </a:t>
            </a:r>
          </a:p>
          <a:p>
            <a:pPr lvl="2">
              <a:lnSpc>
                <a:spcPct val="90000"/>
              </a:lnSpc>
              <a:buSzPct val="90000"/>
              <a:buFont typeface="Arial Unicode MS" panose="020B0604020202020204" pitchFamily="34" charset="-128"/>
              <a:buChar char="−"/>
            </a:pPr>
            <a:r>
              <a:rPr lang="en-US" altLang="en-US" sz="1100"/>
              <a:t>Create one leadership position per technical domain per program for tenured engineers to oversee specification development</a:t>
            </a:r>
          </a:p>
          <a:p>
            <a:pPr lvl="3">
              <a:lnSpc>
                <a:spcPct val="90000"/>
              </a:lnSpc>
              <a:buSzPct val="90000"/>
              <a:buFont typeface="Wingdings 2" panose="05020102010507070707" pitchFamily="18" charset="2"/>
              <a:buChar char=""/>
            </a:pPr>
            <a:r>
              <a:rPr lang="en-US" altLang="en-US" sz="1000"/>
              <a:t>L3e examples include Fuel Systems, Speed/Timing Systems, After Treatment Systems, Air Systems, etc</a:t>
            </a:r>
          </a:p>
          <a:p>
            <a:pPr lvl="2">
              <a:lnSpc>
                <a:spcPct val="90000"/>
              </a:lnSpc>
              <a:buSzPct val="90000"/>
              <a:buFont typeface="Arial Unicode MS" panose="020B0604020202020204" pitchFamily="34" charset="-128"/>
              <a:buChar char="−"/>
            </a:pPr>
            <a:r>
              <a:rPr lang="en-US" altLang="en-US" sz="1100"/>
              <a:t>Select technical domain leaders based on depth of knowledge in a specific area (e.g. 10+ years experience), interest in providing longer term continuity in that area, ability to perform critical technical reviews and mentorship abilities</a:t>
            </a:r>
          </a:p>
          <a:p>
            <a:pPr lvl="2">
              <a:lnSpc>
                <a:spcPct val="90000"/>
              </a:lnSpc>
              <a:buSzPct val="90000"/>
              <a:buFont typeface="Arial Unicode MS" panose="020B0604020202020204" pitchFamily="34" charset="-128"/>
              <a:buChar char="−"/>
            </a:pPr>
            <a:r>
              <a:rPr lang="en-US" altLang="en-US" sz="1100"/>
              <a:t>Having these experts in place is essential to knowledge sharing and integration.  Given the high percentage of unfilled roles (~60%), CATe should apply creativity to align engineers with these roles.  Each situation should be tailored to an individual engineers career experience and aspirations</a:t>
            </a:r>
          </a:p>
          <a:p>
            <a:pPr lvl="2">
              <a:lnSpc>
                <a:spcPct val="90000"/>
              </a:lnSpc>
              <a:buSzPct val="90000"/>
              <a:buFont typeface="Wingdings 2" panose="05020102010507070707" pitchFamily="18" charset="2"/>
              <a:buChar char="¡"/>
            </a:pPr>
            <a:endParaRPr lang="en-US" altLang="en-US" sz="1100"/>
          </a:p>
        </p:txBody>
      </p:sp>
      <p:sp>
        <p:nvSpPr>
          <p:cNvPr id="284675"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284676" name="Text Box 4"/>
          <p:cNvSpPr txBox="1">
            <a:spLocks noChangeArrowheads="1"/>
          </p:cNvSpPr>
          <p:nvPr/>
        </p:nvSpPr>
        <p:spPr bwMode="auto">
          <a:xfrm>
            <a:off x="32734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284677" name="Rectangle 5"/>
          <p:cNvSpPr>
            <a:spLocks noGrp="1" noChangeArrowheads="1"/>
          </p:cNvSpPr>
          <p:nvPr>
            <p:ph type="title"/>
          </p:nvPr>
        </p:nvSpPr>
        <p:spPr>
          <a:xfrm>
            <a:off x="1730376" y="152400"/>
            <a:ext cx="8526463" cy="60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n-US" altLang="en-US"/>
              <a:t>Improvement Opportunity 4.0</a:t>
            </a:r>
          </a:p>
        </p:txBody>
      </p:sp>
      <p:sp>
        <p:nvSpPr>
          <p:cNvPr id="284679" name="Text Box 7"/>
          <p:cNvSpPr txBox="1">
            <a:spLocks noChangeArrowheads="1"/>
          </p:cNvSpPr>
          <p:nvPr/>
        </p:nvSpPr>
        <p:spPr bwMode="auto">
          <a:xfrm>
            <a:off x="1739901" y="673100"/>
            <a:ext cx="7191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solidFill>
                  <a:srgbClr val="000000"/>
                </a:solidFill>
                <a:cs typeface="Times New Roman" panose="02020603050405020304" pitchFamily="18" charset="0"/>
              </a:rPr>
              <a:t>Continued…</a:t>
            </a:r>
          </a:p>
        </p:txBody>
      </p:sp>
      <p:pic>
        <p:nvPicPr>
          <p:cNvPr id="284733" name="Picture 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17476"/>
            <a:ext cx="1262063"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4734" name="Text Box 62"/>
          <p:cNvSpPr txBox="1">
            <a:spLocks noChangeArrowheads="1"/>
          </p:cNvSpPr>
          <p:nvPr/>
        </p:nvSpPr>
        <p:spPr bwMode="gray">
          <a:xfrm>
            <a:off x="1849439" y="1271588"/>
            <a:ext cx="65357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Recommendation Details</a:t>
            </a:r>
          </a:p>
        </p:txBody>
      </p:sp>
      <p:sp>
        <p:nvSpPr>
          <p:cNvPr id="284736" name="Line 64"/>
          <p:cNvSpPr>
            <a:spLocks noChangeShapeType="1"/>
          </p:cNvSpPr>
          <p:nvPr/>
        </p:nvSpPr>
        <p:spPr bwMode="auto">
          <a:xfrm>
            <a:off x="8461375" y="1285875"/>
            <a:ext cx="0" cy="2693988"/>
          </a:xfrm>
          <a:prstGeom prst="line">
            <a:avLst/>
          </a:prstGeom>
          <a:noFill/>
          <a:ln w="12700" cap="sq">
            <a:solidFill>
              <a:srgbClr val="FF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9158182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ChangeArrowheads="1"/>
          </p:cNvSpPr>
          <p:nvPr/>
        </p:nvSpPr>
        <p:spPr bwMode="auto">
          <a:xfrm>
            <a:off x="1631951" y="1624014"/>
            <a:ext cx="8124825"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627063" indent="-1079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lnSpc>
                <a:spcPct val="90000"/>
              </a:lnSpc>
              <a:buSzPct val="90000"/>
              <a:buFont typeface="Wingdings 2" panose="05020102010507070707" pitchFamily="18" charset="2"/>
              <a:buChar char="¡"/>
            </a:pPr>
            <a:r>
              <a:rPr lang="en-US" altLang="en-US" sz="1100"/>
              <a:t>Data was gathered based on interviews with engineers at multiple levels of the product structure for the Catalyst program</a:t>
            </a:r>
          </a:p>
          <a:p>
            <a:pPr lvl="1">
              <a:lnSpc>
                <a:spcPct val="90000"/>
              </a:lnSpc>
              <a:buSzPct val="90000"/>
              <a:buFont typeface="Wingdings 2" panose="05020102010507070707" pitchFamily="18" charset="2"/>
              <a:buChar char="¡"/>
            </a:pPr>
            <a:r>
              <a:rPr lang="en-US" altLang="en-US" sz="1100"/>
              <a:t>Average time wasted per person dealing with requirement changes = 3.45 hours / week</a:t>
            </a:r>
          </a:p>
          <a:p>
            <a:pPr lvl="1">
              <a:lnSpc>
                <a:spcPct val="90000"/>
              </a:lnSpc>
              <a:buSzPct val="90000"/>
              <a:buFont typeface="Wingdings 2" panose="05020102010507070707" pitchFamily="18" charset="2"/>
              <a:buChar char="¡"/>
            </a:pPr>
            <a:r>
              <a:rPr lang="en-US" altLang="en-US" sz="1100"/>
              <a:t>Average time spent due to incomplete / inadequate requirements = 3.10 hours / week</a:t>
            </a:r>
          </a:p>
          <a:p>
            <a:pPr lvl="1">
              <a:lnSpc>
                <a:spcPct val="90000"/>
              </a:lnSpc>
              <a:buSzPct val="90000"/>
              <a:buFont typeface="Wingdings 2" panose="05020102010507070707" pitchFamily="18" charset="2"/>
              <a:buChar char="¡"/>
            </a:pPr>
            <a:r>
              <a:rPr lang="en-US" altLang="en-US" sz="1100"/>
              <a:t>Number of people per program = 15.8 (based on 25 NPI programs before gateway 3 and lifetime estimate of $235M)</a:t>
            </a:r>
          </a:p>
        </p:txBody>
      </p:sp>
      <p:graphicFrame>
        <p:nvGraphicFramePr>
          <p:cNvPr id="351236" name="Group 4"/>
          <p:cNvGraphicFramePr>
            <a:graphicFrameLocks noGrp="1"/>
          </p:cNvGraphicFramePr>
          <p:nvPr/>
        </p:nvGraphicFramePr>
        <p:xfrm>
          <a:off x="1852614" y="4475164"/>
          <a:ext cx="6048375" cy="487680"/>
        </p:xfrm>
        <a:graphic>
          <a:graphicData uri="http://schemas.openxmlformats.org/drawingml/2006/table">
            <a:tbl>
              <a:tblPr/>
              <a:tblGrid>
                <a:gridCol w="1476375"/>
                <a:gridCol w="762000"/>
                <a:gridCol w="762000"/>
                <a:gridCol w="762000"/>
                <a:gridCol w="762000"/>
                <a:gridCol w="762000"/>
                <a:gridCol w="762000"/>
              </a:tblGrid>
              <a:tr h="222250">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Benefit Realization</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1</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2</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3</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4</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5</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(2,534)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7,823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34,818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34,818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34,818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109,743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1263" name="Group 31"/>
          <p:cNvGraphicFramePr>
            <a:graphicFrameLocks noGrp="1"/>
          </p:cNvGraphicFramePr>
          <p:nvPr/>
        </p:nvGraphicFramePr>
        <p:xfrm>
          <a:off x="1857375" y="5026025"/>
          <a:ext cx="7797800" cy="975360"/>
        </p:xfrm>
        <a:graphic>
          <a:graphicData uri="http://schemas.openxmlformats.org/drawingml/2006/table">
            <a:tbl>
              <a:tblPr/>
              <a:tblGrid>
                <a:gridCol w="1181100"/>
                <a:gridCol w="3098800"/>
                <a:gridCol w="431800"/>
                <a:gridCol w="685800"/>
                <a:gridCol w="584200"/>
                <a:gridCol w="533400"/>
                <a:gridCol w="698500"/>
                <a:gridCol w="584200"/>
              </a:tblGrid>
              <a:tr h="187325">
                <a:tc rowSpan="4">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Costs &amp; Assumptions</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Deployment phase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Full Time Resources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Part Time Resources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87325">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097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Detailed planning, design, configure, test &amp; pilot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Training and deployment to remaining projects</a:t>
                      </a:r>
                      <a:endParaRPr kumimoji="0" lang="en-GB" altLang="en-US" sz="1000" b="0" i="0" u="none" strike="noStrike" cap="none" normalizeH="0" baseline="0" smtClean="0">
                        <a:ln>
                          <a:noFill/>
                        </a:ln>
                        <a:solidFill>
                          <a:srgbClr val="000000"/>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3,000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1,575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1342" name="Group 110"/>
          <p:cNvGraphicFramePr>
            <a:graphicFrameLocks noGrp="1"/>
          </p:cNvGraphicFramePr>
          <p:nvPr/>
        </p:nvGraphicFramePr>
        <p:xfrm>
          <a:off x="1857376" y="2705100"/>
          <a:ext cx="8291513" cy="1280160"/>
        </p:xfrm>
        <a:graphic>
          <a:graphicData uri="http://schemas.openxmlformats.org/drawingml/2006/table">
            <a:tbl>
              <a:tblPr/>
              <a:tblGrid>
                <a:gridCol w="3629025"/>
                <a:gridCol w="739775"/>
                <a:gridCol w="739775"/>
                <a:gridCol w="661988"/>
                <a:gridCol w="787400"/>
                <a:gridCol w="866775"/>
                <a:gridCol w="866775"/>
              </a:tblGrid>
              <a:tr h="228600">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Opportunity description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 per program per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benefits per year across 25 top tier and middle tier programs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5425">
                <a:tc v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r>
              <a:tr h="22542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384175">
                <a:tc>
                  <a:txBody>
                    <a:bodyPr/>
                    <a:lstStyle>
                      <a:lvl1pPr>
                        <a:spcBef>
                          <a:spcPct val="20000"/>
                        </a:spcBef>
                        <a:defRPr sz="2800">
                          <a:solidFill>
                            <a:schemeClr val="tx1"/>
                          </a:solidFill>
                          <a:latin typeface="Arial" panose="020B0604020202020204" pitchFamily="34" charset="0"/>
                        </a:defRPr>
                      </a:lvl1pPr>
                      <a:lvl2pPr marL="3381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Benefits through implementation of standard processes, templates, common repositories and communication plan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1,184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1,602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29,595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40,041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1335" name="Text Box 103"/>
          <p:cNvSpPr txBox="1">
            <a:spLocks noChangeArrowheads="1"/>
          </p:cNvSpPr>
          <p:nvPr/>
        </p:nvSpPr>
        <p:spPr bwMode="auto">
          <a:xfrm>
            <a:off x="1747839" y="4173539"/>
            <a:ext cx="30643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Net Benefits Across Programs (Average Hours)</a:t>
            </a:r>
          </a:p>
        </p:txBody>
      </p:sp>
      <p:pic>
        <p:nvPicPr>
          <p:cNvPr id="351336" name="Picture 10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17476"/>
            <a:ext cx="1262063"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1337" name="Rectangle 105"/>
          <p:cNvSpPr>
            <a:spLocks noChangeArrowheads="1"/>
          </p:cNvSpPr>
          <p:nvPr/>
        </p:nvSpPr>
        <p:spPr bwMode="auto">
          <a:xfrm>
            <a:off x="1735138" y="152400"/>
            <a:ext cx="8526462" cy="6096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a:defRPr sz="2000">
                <a:solidFill>
                  <a:schemeClr val="tx1"/>
                </a:solidFill>
                <a:latin typeface="Arial" panose="020B0604020202020204" pitchFamily="34" charset="0"/>
              </a:defRPr>
            </a:lvl2pPr>
            <a:lvl3pPr>
              <a:defRPr sz="2000">
                <a:solidFill>
                  <a:schemeClr val="tx1"/>
                </a:solidFill>
                <a:latin typeface="Arial" panose="020B0604020202020204" pitchFamily="34" charset="0"/>
              </a:defRPr>
            </a:lvl3pPr>
            <a:lvl4pPr>
              <a:defRPr sz="2000">
                <a:solidFill>
                  <a:schemeClr val="tx1"/>
                </a:solidFill>
                <a:latin typeface="Arial" panose="020B0604020202020204" pitchFamily="34" charset="0"/>
              </a:defRPr>
            </a:lvl4pPr>
            <a:lvl5pPr>
              <a:defRPr sz="2000">
                <a:solidFill>
                  <a:schemeClr val="tx1"/>
                </a:solidFill>
                <a:latin typeface="Arial" panose="020B0604020202020204" pitchFamily="34" charset="0"/>
              </a:defRPr>
            </a:lvl5pPr>
            <a:lvl6pPr marL="457200" fontAlgn="base">
              <a:spcBef>
                <a:spcPct val="0"/>
              </a:spcBef>
              <a:spcAft>
                <a:spcPct val="0"/>
              </a:spcAft>
              <a:defRPr sz="2000">
                <a:solidFill>
                  <a:schemeClr val="tx1"/>
                </a:solidFill>
                <a:latin typeface="Arial" panose="020B0604020202020204" pitchFamily="34" charset="0"/>
              </a:defRPr>
            </a:lvl6pPr>
            <a:lvl7pPr marL="914400" fontAlgn="base">
              <a:spcBef>
                <a:spcPct val="0"/>
              </a:spcBef>
              <a:spcAft>
                <a:spcPct val="0"/>
              </a:spcAft>
              <a:defRPr sz="2000">
                <a:solidFill>
                  <a:schemeClr val="tx1"/>
                </a:solidFill>
                <a:latin typeface="Arial" panose="020B0604020202020204" pitchFamily="34" charset="0"/>
              </a:defRPr>
            </a:lvl7pPr>
            <a:lvl8pPr marL="1371600" fontAlgn="base">
              <a:spcBef>
                <a:spcPct val="0"/>
              </a:spcBef>
              <a:spcAft>
                <a:spcPct val="0"/>
              </a:spcAft>
              <a:defRPr sz="2000">
                <a:solidFill>
                  <a:schemeClr val="tx1"/>
                </a:solidFill>
                <a:latin typeface="Arial" panose="020B0604020202020204" pitchFamily="34" charset="0"/>
              </a:defRPr>
            </a:lvl8pPr>
            <a:lvl9pPr marL="1828800" fontAlgn="base">
              <a:spcBef>
                <a:spcPct val="0"/>
              </a:spcBef>
              <a:spcAft>
                <a:spcPct val="0"/>
              </a:spcAft>
              <a:defRPr sz="2000">
                <a:solidFill>
                  <a:schemeClr val="tx1"/>
                </a:solidFill>
                <a:latin typeface="Arial" panose="020B0604020202020204" pitchFamily="34" charset="0"/>
              </a:defRPr>
            </a:lvl9pPr>
          </a:lstStyle>
          <a:p>
            <a:r>
              <a:rPr lang="en-US" altLang="en-US"/>
              <a:t>Benefits 4.0</a:t>
            </a:r>
          </a:p>
        </p:txBody>
      </p:sp>
      <p:sp>
        <p:nvSpPr>
          <p:cNvPr id="351338" name="Text Box 106"/>
          <p:cNvSpPr txBox="1">
            <a:spLocks noChangeArrowheads="1"/>
          </p:cNvSpPr>
          <p:nvPr/>
        </p:nvSpPr>
        <p:spPr bwMode="auto">
          <a:xfrm>
            <a:off x="1741489" y="676275"/>
            <a:ext cx="73056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Reduce non-value added time through implementation of standard processes, templates, common repositories and communication plan</a:t>
            </a:r>
          </a:p>
        </p:txBody>
      </p:sp>
      <p:sp>
        <p:nvSpPr>
          <p:cNvPr id="351340" name="Text Box 108"/>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Assumptions</a:t>
            </a:r>
          </a:p>
        </p:txBody>
      </p:sp>
    </p:spTree>
    <p:extLst>
      <p:ext uri="{BB962C8B-B14F-4D97-AF65-F5344CB8AC3E}">
        <p14:creationId xmlns:p14="http://schemas.microsoft.com/office/powerpoint/2010/main" val="1725316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ChangeArrowheads="1"/>
          </p:cNvSpPr>
          <p:nvPr/>
        </p:nvSpPr>
        <p:spPr bwMode="auto">
          <a:xfrm>
            <a:off x="1625601" y="1625601"/>
            <a:ext cx="8601075" cy="341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627063" indent="-1079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spcBef>
                <a:spcPct val="30000"/>
              </a:spcBef>
              <a:buSzPct val="90000"/>
              <a:buFont typeface="Wingdings 2" panose="05020102010507070707" pitchFamily="18" charset="2"/>
              <a:buChar char="¡"/>
            </a:pPr>
            <a:r>
              <a:rPr lang="en-US" altLang="en-US" sz="1300"/>
              <a:t>Improved supplier integration</a:t>
            </a:r>
          </a:p>
          <a:p>
            <a:pPr lvl="1">
              <a:spcBef>
                <a:spcPct val="30000"/>
              </a:spcBef>
              <a:buSzPct val="90000"/>
              <a:buFont typeface="Wingdings 2" panose="05020102010507070707" pitchFamily="18" charset="2"/>
              <a:buChar char="¡"/>
            </a:pPr>
            <a:r>
              <a:rPr lang="en-US" altLang="en-US" sz="1300"/>
              <a:t>Streamlined product development processes leading to increase in personal and organizational productivity</a:t>
            </a:r>
          </a:p>
          <a:p>
            <a:pPr lvl="1">
              <a:spcBef>
                <a:spcPct val="30000"/>
              </a:spcBef>
              <a:buSzPct val="90000"/>
              <a:buFont typeface="Wingdings 2" panose="05020102010507070707" pitchFamily="18" charset="2"/>
              <a:buChar char="¡"/>
            </a:pPr>
            <a:r>
              <a:rPr lang="en-US" altLang="en-US" sz="1300"/>
              <a:t>Improved visibility and access to product information</a:t>
            </a:r>
          </a:p>
          <a:p>
            <a:pPr lvl="1">
              <a:spcBef>
                <a:spcPct val="30000"/>
              </a:spcBef>
              <a:buSzPct val="90000"/>
              <a:buFont typeface="Wingdings 2" panose="05020102010507070707" pitchFamily="18" charset="2"/>
              <a:buChar char="¡"/>
            </a:pPr>
            <a:r>
              <a:rPr lang="en-US" altLang="en-US" sz="1300"/>
              <a:t>Increase use of prior work documents, requirements and designs on future programs</a:t>
            </a:r>
          </a:p>
          <a:p>
            <a:pPr lvl="1">
              <a:spcBef>
                <a:spcPct val="30000"/>
              </a:spcBef>
              <a:buSzPct val="90000"/>
              <a:buFont typeface="Wingdings 2" panose="05020102010507070707" pitchFamily="18" charset="2"/>
              <a:buChar char="¡"/>
            </a:pPr>
            <a:r>
              <a:rPr lang="en-US" altLang="en-US" sz="1300"/>
              <a:t>Shortened learning curves from standard processes</a:t>
            </a:r>
          </a:p>
        </p:txBody>
      </p:sp>
      <p:sp>
        <p:nvSpPr>
          <p:cNvPr id="352259"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pic>
        <p:nvPicPr>
          <p:cNvPr id="35226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17476"/>
            <a:ext cx="1262063"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2265" name="Rectangle 9"/>
          <p:cNvSpPr>
            <a:spLocks noChangeArrowheads="1"/>
          </p:cNvSpPr>
          <p:nvPr/>
        </p:nvSpPr>
        <p:spPr bwMode="auto">
          <a:xfrm>
            <a:off x="1735138" y="152400"/>
            <a:ext cx="8526462" cy="6096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a:defRPr sz="2000">
                <a:solidFill>
                  <a:schemeClr val="tx1"/>
                </a:solidFill>
                <a:latin typeface="Arial" panose="020B0604020202020204" pitchFamily="34" charset="0"/>
              </a:defRPr>
            </a:lvl2pPr>
            <a:lvl3pPr>
              <a:defRPr sz="2000">
                <a:solidFill>
                  <a:schemeClr val="tx1"/>
                </a:solidFill>
                <a:latin typeface="Arial" panose="020B0604020202020204" pitchFamily="34" charset="0"/>
              </a:defRPr>
            </a:lvl3pPr>
            <a:lvl4pPr>
              <a:defRPr sz="2000">
                <a:solidFill>
                  <a:schemeClr val="tx1"/>
                </a:solidFill>
                <a:latin typeface="Arial" panose="020B0604020202020204" pitchFamily="34" charset="0"/>
              </a:defRPr>
            </a:lvl4pPr>
            <a:lvl5pPr>
              <a:defRPr sz="2000">
                <a:solidFill>
                  <a:schemeClr val="tx1"/>
                </a:solidFill>
                <a:latin typeface="Arial" panose="020B0604020202020204" pitchFamily="34" charset="0"/>
              </a:defRPr>
            </a:lvl5pPr>
            <a:lvl6pPr marL="457200" fontAlgn="base">
              <a:spcBef>
                <a:spcPct val="0"/>
              </a:spcBef>
              <a:spcAft>
                <a:spcPct val="0"/>
              </a:spcAft>
              <a:defRPr sz="2000">
                <a:solidFill>
                  <a:schemeClr val="tx1"/>
                </a:solidFill>
                <a:latin typeface="Arial" panose="020B0604020202020204" pitchFamily="34" charset="0"/>
              </a:defRPr>
            </a:lvl6pPr>
            <a:lvl7pPr marL="914400" fontAlgn="base">
              <a:spcBef>
                <a:spcPct val="0"/>
              </a:spcBef>
              <a:spcAft>
                <a:spcPct val="0"/>
              </a:spcAft>
              <a:defRPr sz="2000">
                <a:solidFill>
                  <a:schemeClr val="tx1"/>
                </a:solidFill>
                <a:latin typeface="Arial" panose="020B0604020202020204" pitchFamily="34" charset="0"/>
              </a:defRPr>
            </a:lvl7pPr>
            <a:lvl8pPr marL="1371600" fontAlgn="base">
              <a:spcBef>
                <a:spcPct val="0"/>
              </a:spcBef>
              <a:spcAft>
                <a:spcPct val="0"/>
              </a:spcAft>
              <a:defRPr sz="2000">
                <a:solidFill>
                  <a:schemeClr val="tx1"/>
                </a:solidFill>
                <a:latin typeface="Arial" panose="020B0604020202020204" pitchFamily="34" charset="0"/>
              </a:defRPr>
            </a:lvl8pPr>
            <a:lvl9pPr marL="1828800" fontAlgn="base">
              <a:spcBef>
                <a:spcPct val="0"/>
              </a:spcBef>
              <a:spcAft>
                <a:spcPct val="0"/>
              </a:spcAft>
              <a:defRPr sz="2000">
                <a:solidFill>
                  <a:schemeClr val="tx1"/>
                </a:solidFill>
                <a:latin typeface="Arial" panose="020B0604020202020204" pitchFamily="34" charset="0"/>
              </a:defRPr>
            </a:lvl9pPr>
          </a:lstStyle>
          <a:p>
            <a:r>
              <a:rPr lang="en-US" altLang="en-US"/>
              <a:t>Benefits 4.0</a:t>
            </a:r>
          </a:p>
        </p:txBody>
      </p:sp>
      <p:sp>
        <p:nvSpPr>
          <p:cNvPr id="352266" name="Text Box 10"/>
          <p:cNvSpPr txBox="1">
            <a:spLocks noChangeArrowheads="1"/>
          </p:cNvSpPr>
          <p:nvPr/>
        </p:nvSpPr>
        <p:spPr bwMode="auto">
          <a:xfrm>
            <a:off x="1741489" y="676275"/>
            <a:ext cx="73056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Reduce non-value added time through implementation of standard processes, templates, common repositories and communication plan</a:t>
            </a:r>
          </a:p>
        </p:txBody>
      </p:sp>
      <p:sp>
        <p:nvSpPr>
          <p:cNvPr id="352267" name="Text Box 11"/>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Additional Soft Benefits – Not Quantified</a:t>
            </a:r>
          </a:p>
        </p:txBody>
      </p:sp>
    </p:spTree>
    <p:extLst>
      <p:ext uri="{BB962C8B-B14F-4D97-AF65-F5344CB8AC3E}">
        <p14:creationId xmlns:p14="http://schemas.microsoft.com/office/powerpoint/2010/main" val="32830856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ChangeArrowheads="1"/>
          </p:cNvSpPr>
          <p:nvPr/>
        </p:nvSpPr>
        <p:spPr bwMode="auto">
          <a:xfrm>
            <a:off x="1741488" y="1624014"/>
            <a:ext cx="6629400" cy="392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71450" indent="-171450">
              <a:spcBef>
                <a:spcPct val="20000"/>
              </a:spcBef>
              <a:buChar char="•"/>
              <a:defRPr sz="2800">
                <a:solidFill>
                  <a:schemeClr val="tx1"/>
                </a:solidFill>
                <a:latin typeface="Arial" panose="020B0604020202020204" pitchFamily="34" charset="0"/>
              </a:defRPr>
            </a:lvl1pPr>
            <a:lvl2pPr indent="-171450">
              <a:spcBef>
                <a:spcPct val="20000"/>
              </a:spcBef>
              <a:buChar char="–"/>
              <a:defRPr sz="2400">
                <a:solidFill>
                  <a:schemeClr val="tx1"/>
                </a:solidFill>
                <a:latin typeface="Arial" panose="020B0604020202020204" pitchFamily="34" charset="0"/>
              </a:defRPr>
            </a:lvl2pPr>
            <a:lvl3pPr marL="800100" indent="-171450">
              <a:spcBef>
                <a:spcPct val="20000"/>
              </a:spcBef>
              <a:buChar char="•"/>
              <a:defRPr sz="2000">
                <a:solidFill>
                  <a:schemeClr val="tx1"/>
                </a:solidFill>
                <a:latin typeface="Arial" panose="020B0604020202020204" pitchFamily="34" charset="0"/>
              </a:defRPr>
            </a:lvl3pPr>
            <a:lvl4pPr marL="103505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a:lnSpc>
                <a:spcPct val="90000"/>
              </a:lnSpc>
              <a:buSzPct val="90000"/>
              <a:buFont typeface="Wingdings 2" panose="05020102010507070707" pitchFamily="18" charset="2"/>
              <a:buChar char="¡"/>
            </a:pPr>
            <a:r>
              <a:rPr lang="en-US" altLang="en-US" sz="1300"/>
              <a:t>Prioritization / Sequencing – Product &amp; Technology Roadmaps</a:t>
            </a:r>
          </a:p>
          <a:p>
            <a:pPr lvl="1">
              <a:lnSpc>
                <a:spcPct val="90000"/>
              </a:lnSpc>
              <a:buSzPct val="90000"/>
              <a:buFont typeface="Arial Unicode MS" panose="020B0604020202020204" pitchFamily="34" charset="-128"/>
              <a:buChar char="−"/>
            </a:pPr>
            <a:r>
              <a:rPr lang="en-US" altLang="en-US" sz="1100"/>
              <a:t>Develop a cross-functional consensus on technology roadmaps to drive portfolio &amp; project planning</a:t>
            </a:r>
          </a:p>
          <a:p>
            <a:pPr lvl="1">
              <a:lnSpc>
                <a:spcPct val="90000"/>
              </a:lnSpc>
              <a:buSzPct val="90000"/>
              <a:buFont typeface="Arial Unicode MS" panose="020B0604020202020204" pitchFamily="34" charset="-128"/>
              <a:buChar char="−"/>
            </a:pPr>
            <a:r>
              <a:rPr lang="en-US" altLang="en-US" sz="1100"/>
              <a:t>Establish clear sponsorship and governance to drive execution </a:t>
            </a:r>
          </a:p>
          <a:p>
            <a:pPr lvl="1">
              <a:lnSpc>
                <a:spcPct val="90000"/>
              </a:lnSpc>
              <a:buSzPct val="90000"/>
              <a:buFont typeface="Arial Unicode MS" panose="020B0604020202020204" pitchFamily="34" charset="-128"/>
              <a:buChar char="−"/>
            </a:pPr>
            <a:r>
              <a:rPr lang="en-US" altLang="en-US" sz="1100"/>
              <a:t>Technology roadmaps for CAT Electronics should be presented to the Product Group NPI teams to set the direction for how and when specific technology will be available to future machine programs</a:t>
            </a:r>
          </a:p>
          <a:p>
            <a:pPr lvl="1">
              <a:lnSpc>
                <a:spcPct val="90000"/>
              </a:lnSpc>
              <a:buSzPct val="90000"/>
              <a:buFont typeface="Arial Unicode MS" panose="020B0604020202020204" pitchFamily="34" charset="-128"/>
              <a:buChar char="−"/>
            </a:pPr>
            <a:r>
              <a:rPr lang="en-US" altLang="en-US" sz="1100"/>
              <a:t>On an annual basis, utilize product and technology roadmaps to communicate business, technology and product plans to team members, management, customers and suppliers</a:t>
            </a:r>
          </a:p>
          <a:p>
            <a:pPr>
              <a:lnSpc>
                <a:spcPct val="90000"/>
              </a:lnSpc>
              <a:buSzPct val="90000"/>
              <a:buFont typeface="Wingdings 2" panose="05020102010507070707" pitchFamily="18" charset="2"/>
              <a:buChar char="¡"/>
            </a:pPr>
            <a:r>
              <a:rPr lang="en-US" altLang="en-US" sz="1300"/>
              <a:t>Prioritization / Sequencing – Portfolio Management</a:t>
            </a:r>
          </a:p>
          <a:p>
            <a:pPr lvl="1">
              <a:lnSpc>
                <a:spcPct val="90000"/>
              </a:lnSpc>
              <a:buSzPct val="90000"/>
              <a:buFont typeface="Arial Unicode MS" panose="020B0604020202020204" pitchFamily="34" charset="-128"/>
              <a:buChar char="−"/>
            </a:pPr>
            <a:r>
              <a:rPr lang="en-US" altLang="en-US" sz="1100"/>
              <a:t>Establish a baseline understanding of the true capacity of CAT Electronics</a:t>
            </a:r>
          </a:p>
          <a:p>
            <a:pPr lvl="1">
              <a:lnSpc>
                <a:spcPct val="90000"/>
              </a:lnSpc>
              <a:buSzPct val="90000"/>
              <a:buFont typeface="Arial Unicode MS" panose="020B0604020202020204" pitchFamily="34" charset="-128"/>
              <a:buChar char="−"/>
            </a:pPr>
            <a:r>
              <a:rPr lang="en-US" altLang="en-US" sz="1100"/>
              <a:t>Establish clear sponsorship and governance of portfolio prioritization and execution</a:t>
            </a:r>
          </a:p>
          <a:p>
            <a:pPr>
              <a:lnSpc>
                <a:spcPct val="90000"/>
              </a:lnSpc>
              <a:buSzPct val="90000"/>
              <a:buFont typeface="Wingdings 2" panose="05020102010507070707" pitchFamily="18" charset="2"/>
              <a:buChar char="¡"/>
            </a:pPr>
            <a:r>
              <a:rPr lang="en-US" altLang="en-US" sz="1300"/>
              <a:t>Synchronization / Timing</a:t>
            </a:r>
          </a:p>
          <a:p>
            <a:pPr lvl="1">
              <a:lnSpc>
                <a:spcPct val="90000"/>
              </a:lnSpc>
              <a:buSzPct val="90000"/>
              <a:buFont typeface="Arial Unicode MS" panose="020B0604020202020204" pitchFamily="34" charset="-128"/>
              <a:buChar char="−"/>
            </a:pPr>
            <a:r>
              <a:rPr lang="en-US" altLang="en-US" sz="1100"/>
              <a:t>Define a simple/standard workplan to define, develop, test, and validate each unique requirement</a:t>
            </a:r>
          </a:p>
          <a:p>
            <a:pPr>
              <a:lnSpc>
                <a:spcPct val="90000"/>
              </a:lnSpc>
              <a:buSzPct val="90000"/>
              <a:buFont typeface="Wingdings 2" panose="05020102010507070707" pitchFamily="18" charset="2"/>
              <a:buChar char="¡"/>
            </a:pPr>
            <a:r>
              <a:rPr lang="en-US" altLang="en-US" sz="1300"/>
              <a:t>Program Management</a:t>
            </a:r>
          </a:p>
          <a:p>
            <a:pPr lvl="1">
              <a:lnSpc>
                <a:spcPct val="90000"/>
              </a:lnSpc>
              <a:buSzPct val="90000"/>
              <a:buFont typeface="Arial Unicode MS" panose="020B0604020202020204" pitchFamily="34" charset="-128"/>
              <a:buChar char="−"/>
            </a:pPr>
            <a:r>
              <a:rPr lang="en-US" altLang="en-US" sz="1100"/>
              <a:t>PMO – (1) realign the current PMO org to directly support portfolio mgmt and allocate program/project management leads to specific programs; (2) allocate PMO pool to programs</a:t>
            </a:r>
          </a:p>
          <a:p>
            <a:pPr>
              <a:lnSpc>
                <a:spcPct val="90000"/>
              </a:lnSpc>
              <a:buSzPct val="90000"/>
              <a:buFont typeface="Wingdings 2" panose="05020102010507070707" pitchFamily="18" charset="2"/>
              <a:buChar char="¡"/>
            </a:pPr>
            <a:r>
              <a:rPr lang="en-US" altLang="en-US" sz="1300"/>
              <a:t>Project and Resource Planning</a:t>
            </a:r>
          </a:p>
          <a:p>
            <a:pPr lvl="1">
              <a:lnSpc>
                <a:spcPct val="90000"/>
              </a:lnSpc>
              <a:buSzPct val="90000"/>
              <a:buFont typeface="Arial Unicode MS" panose="020B0604020202020204" pitchFamily="34" charset="-128"/>
              <a:buChar char="−"/>
            </a:pPr>
            <a:r>
              <a:rPr lang="en-US" altLang="en-US" sz="1100"/>
              <a:t>Establish a governance and incentive structure so that all engineers across each development program perform the necessary to project management activities as part of their daily work</a:t>
            </a:r>
          </a:p>
        </p:txBody>
      </p:sp>
      <p:sp>
        <p:nvSpPr>
          <p:cNvPr id="272387"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272388" name="Text Box 4"/>
          <p:cNvSpPr txBox="1">
            <a:spLocks noChangeArrowheads="1"/>
          </p:cNvSpPr>
          <p:nvPr/>
        </p:nvSpPr>
        <p:spPr bwMode="auto">
          <a:xfrm>
            <a:off x="32734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272389" name="Rectangle 5"/>
          <p:cNvSpPr>
            <a:spLocks noGrp="1" noChangeArrowheads="1"/>
          </p:cNvSpPr>
          <p:nvPr>
            <p:ph type="title"/>
          </p:nvPr>
        </p:nvSpPr>
        <p:spPr>
          <a:xfrm>
            <a:off x="1733551" y="152400"/>
            <a:ext cx="8526463" cy="60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n-US" altLang="en-US"/>
              <a:t>Improvement Opportunity 5.0</a:t>
            </a:r>
          </a:p>
        </p:txBody>
      </p:sp>
      <p:sp>
        <p:nvSpPr>
          <p:cNvPr id="272390" name="Text Box 6"/>
          <p:cNvSpPr txBox="1">
            <a:spLocks noChangeArrowheads="1"/>
          </p:cNvSpPr>
          <p:nvPr/>
        </p:nvSpPr>
        <p:spPr bwMode="auto">
          <a:xfrm>
            <a:off x="1743076" y="779463"/>
            <a:ext cx="7115175" cy="3048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u="sng"/>
              <a:t>Project and Portfolio Management:</a:t>
            </a:r>
            <a:r>
              <a:rPr lang="en-US" altLang="en-US" sz="1400" i="1"/>
              <a:t> Establish simple workplans in Teamcenter Project and roll-up to portfolio analysis using performance metrics</a:t>
            </a:r>
          </a:p>
        </p:txBody>
      </p:sp>
      <p:sp>
        <p:nvSpPr>
          <p:cNvPr id="272406" name="Text Box 22"/>
          <p:cNvSpPr txBox="1">
            <a:spLocks noChangeArrowheads="1"/>
          </p:cNvSpPr>
          <p:nvPr/>
        </p:nvSpPr>
        <p:spPr bwMode="gray">
          <a:xfrm>
            <a:off x="8529639" y="2278063"/>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Impact</a:t>
            </a:r>
          </a:p>
        </p:txBody>
      </p:sp>
      <p:sp>
        <p:nvSpPr>
          <p:cNvPr id="272407" name="Text Box 23"/>
          <p:cNvSpPr txBox="1">
            <a:spLocks noChangeArrowheads="1"/>
          </p:cNvSpPr>
          <p:nvPr/>
        </p:nvSpPr>
        <p:spPr bwMode="gray">
          <a:xfrm>
            <a:off x="8529639" y="43957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0" tIns="72000" rIns="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Deployment Resources</a:t>
            </a:r>
          </a:p>
        </p:txBody>
      </p:sp>
      <p:sp>
        <p:nvSpPr>
          <p:cNvPr id="272411" name="Text Box 27"/>
          <p:cNvSpPr txBox="1">
            <a:spLocks noChangeArrowheads="1"/>
          </p:cNvSpPr>
          <p:nvPr/>
        </p:nvSpPr>
        <p:spPr bwMode="gray">
          <a:xfrm>
            <a:off x="8542338" y="1627188"/>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endParaRPr lang="en-US" altLang="en-US"/>
          </a:p>
        </p:txBody>
      </p:sp>
      <p:graphicFrame>
        <p:nvGraphicFramePr>
          <p:cNvPr id="272495" name="Group 111"/>
          <p:cNvGraphicFramePr>
            <a:graphicFrameLocks noGrp="1"/>
          </p:cNvGraphicFramePr>
          <p:nvPr/>
        </p:nvGraphicFramePr>
        <p:xfrm>
          <a:off x="8528051" y="4843464"/>
          <a:ext cx="1731963" cy="1250125"/>
        </p:xfrm>
        <a:graphic>
          <a:graphicData uri="http://schemas.openxmlformats.org/drawingml/2006/table">
            <a:tbl>
              <a:tblPr/>
              <a:tblGrid>
                <a:gridCol w="412750"/>
                <a:gridCol w="569913"/>
                <a:gridCol w="749300"/>
              </a:tblGrid>
              <a:tr h="3714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FTEs</a:t>
                      </a:r>
                    </a:p>
                  </a:txBody>
                  <a:tcPr marL="27432" marR="27432" marT="27432" marB="27432" anchor="ctr" horzOverflow="overflow">
                    <a:lnL w="12700" cap="flat" cmpd="sng" algn="ctr">
                      <a:solidFill>
                        <a:srgbClr val="5F5F5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Months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Equivalent Hours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r>
              <a:tr h="136525">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Full-Time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287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6 / 3</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3600 / 1800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r h="106363">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Part-Time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3.2</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3.5</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1680</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bl>
          </a:graphicData>
        </a:graphic>
      </p:graphicFrame>
      <p:sp>
        <p:nvSpPr>
          <p:cNvPr id="272465" name="Text Box 81"/>
          <p:cNvSpPr txBox="1">
            <a:spLocks noChangeArrowheads="1"/>
          </p:cNvSpPr>
          <p:nvPr/>
        </p:nvSpPr>
        <p:spPr bwMode="auto">
          <a:xfrm>
            <a:off x="8966201" y="5384800"/>
            <a:ext cx="5826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sp>
        <p:nvSpPr>
          <p:cNvPr id="272466" name="Text Box 82"/>
          <p:cNvSpPr txBox="1">
            <a:spLocks noChangeArrowheads="1"/>
          </p:cNvSpPr>
          <p:nvPr/>
        </p:nvSpPr>
        <p:spPr bwMode="auto">
          <a:xfrm>
            <a:off x="9618663" y="5384800"/>
            <a:ext cx="5826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pic>
        <p:nvPicPr>
          <p:cNvPr id="272469" name="Picture 8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0176" y="122239"/>
            <a:ext cx="1262063"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72494" name="Group 110"/>
          <p:cNvGraphicFramePr>
            <a:graphicFrameLocks noGrp="1"/>
          </p:cNvGraphicFramePr>
          <p:nvPr/>
        </p:nvGraphicFramePr>
        <p:xfrm>
          <a:off x="8555039" y="2674938"/>
          <a:ext cx="1711325" cy="1493520"/>
        </p:xfrm>
        <a:graphic>
          <a:graphicData uri="http://schemas.openxmlformats.org/drawingml/2006/table">
            <a:tbl>
              <a:tblPr/>
              <a:tblGrid>
                <a:gridCol w="855662"/>
                <a:gridCol w="855663"/>
              </a:tblGrid>
              <a:tr h="168275">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anose="020B0604020202020204" pitchFamily="34" charset="0"/>
                        </a:rPr>
                        <a:t>Benefits Range</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r>
              <a:tr h="134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Low</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High</a:t>
                      </a:r>
                    </a:p>
                  </a:txBody>
                  <a:tcPr horzOverflow="overflow">
                    <a:lnL>
                      <a:noFill/>
                    </a:lnL>
                    <a:lnR cap="flat">
                      <a:noFill/>
                    </a:lnR>
                    <a:lnT>
                      <a:noFill/>
                    </a:lnT>
                    <a:lnB>
                      <a:noFill/>
                    </a:lnB>
                    <a:lnTlToBr>
                      <a:noFill/>
                    </a:lnTlToBr>
                    <a:lnBlToTr>
                      <a:noFill/>
                    </a:lnBlToTr>
                    <a:noFill/>
                  </a:tcPr>
                </a:tc>
              </a:tr>
              <a:tr h="153988">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Hours Per Year</a:t>
                      </a:r>
                      <a:endParaRPr kumimoji="0" lang="en-US" altLang="en-US" sz="1200" b="1" i="0" u="none" strike="noStrike" cap="none" normalizeH="0" baseline="0" smtClean="0">
                        <a:ln>
                          <a:noFill/>
                        </a:ln>
                        <a:solidFill>
                          <a:schemeClr val="bg1"/>
                        </a:solidFill>
                        <a:effectLst/>
                        <a:latin typeface="Arial" panose="020B0604020202020204" pitchFamily="34" charset="0"/>
                      </a:endParaRP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42,160</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57,040</a:t>
                      </a:r>
                    </a:p>
                  </a:txBody>
                  <a:tcPr horzOverflow="overflow">
                    <a:lnL>
                      <a:noFill/>
                    </a:lnL>
                    <a:lnR cap="flat">
                      <a:noFill/>
                    </a:lnR>
                    <a:lnT>
                      <a:noFill/>
                    </a:lnT>
                    <a:lnB>
                      <a:noFill/>
                    </a:lnB>
                    <a:lnTlToBr>
                      <a:noFill/>
                    </a:lnTlToBr>
                    <a:lnBlToTr>
                      <a:noFill/>
                    </a:lnBlToTr>
                    <a:noFill/>
                  </a:tcPr>
                </a:tc>
              </a:tr>
              <a:tr h="152400">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FTEs Per Year</a:t>
                      </a: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23</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32</a:t>
                      </a:r>
                    </a:p>
                  </a:txBody>
                  <a:tcPr horzOverflow="overflow">
                    <a:lnL>
                      <a:noFill/>
                    </a:lnL>
                    <a:lnR cap="flat">
                      <a:noFill/>
                    </a:lnR>
                    <a:lnT>
                      <a:noFill/>
                    </a:lnT>
                    <a:lnB cap="flat">
                      <a:noFill/>
                    </a:lnB>
                    <a:lnTlToBr>
                      <a:noFill/>
                    </a:lnTlToBr>
                    <a:lnBlToTr>
                      <a:noFill/>
                    </a:lnBlToTr>
                    <a:noFill/>
                  </a:tcPr>
                </a:tc>
              </a:tr>
            </a:tbl>
          </a:graphicData>
        </a:graphic>
      </p:graphicFrame>
      <p:sp>
        <p:nvSpPr>
          <p:cNvPr id="272489" name="Text Box 105"/>
          <p:cNvSpPr txBox="1">
            <a:spLocks noChangeArrowheads="1"/>
          </p:cNvSpPr>
          <p:nvPr/>
        </p:nvSpPr>
        <p:spPr bwMode="gray">
          <a:xfrm>
            <a:off x="8542338" y="1727200"/>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a:t>Medium</a:t>
            </a:r>
          </a:p>
        </p:txBody>
      </p:sp>
      <p:sp>
        <p:nvSpPr>
          <p:cNvPr id="272490" name="Text Box 106"/>
          <p:cNvSpPr txBox="1">
            <a:spLocks noChangeArrowheads="1"/>
          </p:cNvSpPr>
          <p:nvPr/>
        </p:nvSpPr>
        <p:spPr bwMode="gray">
          <a:xfrm>
            <a:off x="1849439" y="1271588"/>
            <a:ext cx="65357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Recommendation Details</a:t>
            </a:r>
          </a:p>
        </p:txBody>
      </p:sp>
      <p:sp>
        <p:nvSpPr>
          <p:cNvPr id="272491" name="Text Box 107"/>
          <p:cNvSpPr txBox="1">
            <a:spLocks noChangeArrowheads="1"/>
          </p:cNvSpPr>
          <p:nvPr/>
        </p:nvSpPr>
        <p:spPr bwMode="gray">
          <a:xfrm>
            <a:off x="8529639" y="12715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Priority</a:t>
            </a:r>
          </a:p>
        </p:txBody>
      </p:sp>
      <p:sp>
        <p:nvSpPr>
          <p:cNvPr id="272492" name="Line 108"/>
          <p:cNvSpPr>
            <a:spLocks noChangeShapeType="1"/>
          </p:cNvSpPr>
          <p:nvPr/>
        </p:nvSpPr>
        <p:spPr bwMode="auto">
          <a:xfrm>
            <a:off x="8456613" y="1285875"/>
            <a:ext cx="0" cy="4802188"/>
          </a:xfrm>
          <a:prstGeom prst="line">
            <a:avLst/>
          </a:prstGeom>
          <a:noFill/>
          <a:ln w="12700" cap="sq">
            <a:solidFill>
              <a:srgbClr val="FF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221587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3955" name="Text Box 3"/>
          <p:cNvSpPr txBox="1">
            <a:spLocks noChangeArrowheads="1"/>
          </p:cNvSpPr>
          <p:nvPr/>
        </p:nvSpPr>
        <p:spPr bwMode="auto">
          <a:xfrm>
            <a:off x="1751014" y="5540375"/>
            <a:ext cx="84740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The framework illustrates that each element is part of an integrated solution that can be deployed in logical groupings</a:t>
            </a:r>
          </a:p>
        </p:txBody>
      </p:sp>
      <p:sp>
        <p:nvSpPr>
          <p:cNvPr id="253975" name="Text Box 23"/>
          <p:cNvSpPr txBox="1">
            <a:spLocks noChangeArrowheads="1"/>
          </p:cNvSpPr>
          <p:nvPr/>
        </p:nvSpPr>
        <p:spPr bwMode="auto">
          <a:xfrm>
            <a:off x="1741489" y="676275"/>
            <a:ext cx="8524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Our recommendations are built around a lean requirements management improvement framework</a:t>
            </a:r>
          </a:p>
        </p:txBody>
      </p:sp>
      <p:sp>
        <p:nvSpPr>
          <p:cNvPr id="253976" name="Text Box 24"/>
          <p:cNvSpPr txBox="1">
            <a:spLocks noChangeArrowheads="1"/>
          </p:cNvSpPr>
          <p:nvPr/>
        </p:nvSpPr>
        <p:spPr bwMode="auto">
          <a:xfrm>
            <a:off x="7835900" y="1906588"/>
            <a:ext cx="2205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400"/>
              <a:t>Establish a Governance Structure</a:t>
            </a:r>
          </a:p>
        </p:txBody>
      </p:sp>
      <p:sp>
        <p:nvSpPr>
          <p:cNvPr id="253977" name="Text Box 25"/>
          <p:cNvSpPr txBox="1">
            <a:spLocks noChangeArrowheads="1"/>
          </p:cNvSpPr>
          <p:nvPr/>
        </p:nvSpPr>
        <p:spPr bwMode="auto">
          <a:xfrm>
            <a:off x="7835900" y="3448051"/>
            <a:ext cx="220503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400"/>
              <a:t>Establish a Requirements Management Process for Definition and Prioritization of Activities</a:t>
            </a:r>
          </a:p>
        </p:txBody>
      </p:sp>
      <p:sp>
        <p:nvSpPr>
          <p:cNvPr id="253978" name="Text Box 26"/>
          <p:cNvSpPr txBox="1">
            <a:spLocks noChangeArrowheads="1"/>
          </p:cNvSpPr>
          <p:nvPr/>
        </p:nvSpPr>
        <p:spPr bwMode="auto">
          <a:xfrm>
            <a:off x="7835900" y="2506663"/>
            <a:ext cx="2311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400"/>
              <a:t>Establish Common Processes and Controls</a:t>
            </a:r>
          </a:p>
        </p:txBody>
      </p:sp>
      <p:sp>
        <p:nvSpPr>
          <p:cNvPr id="253979" name="AutoShape 27"/>
          <p:cNvSpPr>
            <a:spLocks/>
          </p:cNvSpPr>
          <p:nvPr/>
        </p:nvSpPr>
        <p:spPr bwMode="auto">
          <a:xfrm>
            <a:off x="7435851" y="1778001"/>
            <a:ext cx="188913" cy="727075"/>
          </a:xfrm>
          <a:prstGeom prst="rightBrace">
            <a:avLst>
              <a:gd name="adj1" fmla="val 3207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80" name="AutoShape 28"/>
          <p:cNvSpPr>
            <a:spLocks/>
          </p:cNvSpPr>
          <p:nvPr/>
        </p:nvSpPr>
        <p:spPr bwMode="auto">
          <a:xfrm>
            <a:off x="7448550" y="2997200"/>
            <a:ext cx="179388" cy="2255838"/>
          </a:xfrm>
          <a:prstGeom prst="rightBrace">
            <a:avLst>
              <a:gd name="adj1" fmla="val 10479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93" name="Rectangle 41"/>
          <p:cNvSpPr>
            <a:spLocks noChangeArrowheads="1"/>
          </p:cNvSpPr>
          <p:nvPr/>
        </p:nvSpPr>
        <p:spPr bwMode="gray">
          <a:xfrm rot="16200000">
            <a:off x="2048670" y="3248820"/>
            <a:ext cx="1773237" cy="1266825"/>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p>
            <a:pPr algn="ctr" eaLnBrk="0" hangingPunct="0">
              <a:lnSpc>
                <a:spcPct val="106000"/>
              </a:lnSpc>
            </a:pPr>
            <a:r>
              <a:rPr lang="en-US" altLang="en-US" sz="1400"/>
              <a:t>Requirements Definition</a:t>
            </a:r>
          </a:p>
        </p:txBody>
      </p:sp>
      <p:sp>
        <p:nvSpPr>
          <p:cNvPr id="253994" name="Rectangle 42"/>
          <p:cNvSpPr>
            <a:spLocks noChangeArrowheads="1"/>
          </p:cNvSpPr>
          <p:nvPr/>
        </p:nvSpPr>
        <p:spPr bwMode="gray">
          <a:xfrm>
            <a:off x="2293938" y="4816476"/>
            <a:ext cx="4983162" cy="436563"/>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p>
            <a:pPr algn="ctr" eaLnBrk="0" hangingPunct="0">
              <a:lnSpc>
                <a:spcPct val="106000"/>
              </a:lnSpc>
            </a:pPr>
            <a:r>
              <a:rPr lang="en-US" altLang="en-US" sz="1400"/>
              <a:t>Teamcenter Systems Engineering</a:t>
            </a:r>
          </a:p>
        </p:txBody>
      </p:sp>
      <p:sp>
        <p:nvSpPr>
          <p:cNvPr id="253995" name="Rectangle 43"/>
          <p:cNvSpPr>
            <a:spLocks noChangeArrowheads="1"/>
          </p:cNvSpPr>
          <p:nvPr/>
        </p:nvSpPr>
        <p:spPr bwMode="gray">
          <a:xfrm>
            <a:off x="2293938" y="2516188"/>
            <a:ext cx="4983162" cy="438150"/>
          </a:xfrm>
          <a:prstGeom prst="rect">
            <a:avLst/>
          </a:prstGeom>
          <a:solidFill>
            <a:srgbClr val="5F5F5F"/>
          </a:solidFill>
          <a:ln>
            <a:noFill/>
          </a:ln>
          <a:effectLst/>
          <a:extLst>
            <a:ext uri="{91240B29-F687-4F45-9708-019B960494DF}">
              <a14:hiddenLine xmlns:a14="http://schemas.microsoft.com/office/drawing/2010/main" w="12700" algn="ctr">
                <a:solidFill>
                  <a:srgbClr val="AFAFAF"/>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0" tIns="0" rIns="0" bIns="0" anchor="ctr" anchorCtr="1"/>
          <a:lstStyle/>
          <a:p>
            <a:pPr algn="ctr" eaLnBrk="0" hangingPunct="0">
              <a:lnSpc>
                <a:spcPct val="106000"/>
              </a:lnSpc>
            </a:pPr>
            <a:r>
              <a:rPr lang="en-US" altLang="en-US" sz="1400">
                <a:solidFill>
                  <a:schemeClr val="bg1"/>
                </a:solidFill>
              </a:rPr>
              <a:t>Common Processes &amp; Engineering Change Control in Teamcenter Engineering</a:t>
            </a:r>
          </a:p>
        </p:txBody>
      </p:sp>
      <p:sp>
        <p:nvSpPr>
          <p:cNvPr id="253996" name="Rectangle 44"/>
          <p:cNvSpPr>
            <a:spLocks noChangeArrowheads="1"/>
          </p:cNvSpPr>
          <p:nvPr/>
        </p:nvSpPr>
        <p:spPr bwMode="gray">
          <a:xfrm rot="16200000">
            <a:off x="5750720" y="3245645"/>
            <a:ext cx="1773237" cy="1266825"/>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p>
            <a:pPr algn="ctr" eaLnBrk="0" hangingPunct="0">
              <a:lnSpc>
                <a:spcPct val="106000"/>
              </a:lnSpc>
            </a:pPr>
            <a:r>
              <a:rPr lang="en-US" altLang="en-US" sz="1400"/>
              <a:t>Requirement Decomposition &amp; Traceability</a:t>
            </a:r>
          </a:p>
        </p:txBody>
      </p:sp>
      <p:sp>
        <p:nvSpPr>
          <p:cNvPr id="253997" name="Rectangle 45"/>
          <p:cNvSpPr>
            <a:spLocks noChangeArrowheads="1"/>
          </p:cNvSpPr>
          <p:nvPr/>
        </p:nvSpPr>
        <p:spPr bwMode="gray">
          <a:xfrm rot="16200000">
            <a:off x="3899695" y="3245645"/>
            <a:ext cx="1773237" cy="1266825"/>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p>
            <a:pPr algn="ctr" eaLnBrk="0" hangingPunct="0">
              <a:lnSpc>
                <a:spcPct val="106000"/>
              </a:lnSpc>
            </a:pPr>
            <a:r>
              <a:rPr lang="en-US" altLang="en-US" sz="1400"/>
              <a:t>Requirements Prioritization</a:t>
            </a:r>
          </a:p>
        </p:txBody>
      </p:sp>
      <p:sp>
        <p:nvSpPr>
          <p:cNvPr id="253998" name="AutoShape 46"/>
          <p:cNvSpPr>
            <a:spLocks noChangeArrowheads="1"/>
          </p:cNvSpPr>
          <p:nvPr/>
        </p:nvSpPr>
        <p:spPr bwMode="auto">
          <a:xfrm rot="16200000">
            <a:off x="4170363" y="-631824"/>
            <a:ext cx="1243013" cy="4970462"/>
          </a:xfrm>
          <a:prstGeom prst="homePlate">
            <a:avLst>
              <a:gd name="adj" fmla="val 44537"/>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tIns="0" bIns="0"/>
          <a:lstStyle>
            <a:lvl1pPr marL="114300" indent="-1143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endParaRPr lang="en-US" altLang="en-US" sz="1200"/>
          </a:p>
        </p:txBody>
      </p:sp>
      <p:sp>
        <p:nvSpPr>
          <p:cNvPr id="253999" name="Text Box 47"/>
          <p:cNvSpPr txBox="1">
            <a:spLocks noChangeArrowheads="1"/>
          </p:cNvSpPr>
          <p:nvPr/>
        </p:nvSpPr>
        <p:spPr bwMode="auto">
          <a:xfrm>
            <a:off x="2312989" y="1254523"/>
            <a:ext cx="5019675"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36576" bIns="9144" anchor="ctr">
            <a:spAutoFit/>
          </a:bodyPr>
          <a:lstStyle/>
          <a:p>
            <a:pPr algn="ctr">
              <a:lnSpc>
                <a:spcPct val="95000"/>
              </a:lnSpc>
            </a:pPr>
            <a:r>
              <a:rPr lang="en-US" altLang="en-US" sz="1400"/>
              <a:t>Product &amp; </a:t>
            </a:r>
          </a:p>
          <a:p>
            <a:pPr algn="ctr">
              <a:lnSpc>
                <a:spcPct val="95000"/>
              </a:lnSpc>
            </a:pPr>
            <a:r>
              <a:rPr lang="en-US" altLang="en-US" sz="1400"/>
              <a:t>Technology Roadmap</a:t>
            </a:r>
          </a:p>
          <a:p>
            <a:pPr algn="ctr">
              <a:spcBef>
                <a:spcPct val="20000"/>
              </a:spcBef>
            </a:pPr>
            <a:r>
              <a:rPr lang="en-US" altLang="en-US" sz="1400"/>
              <a:t> Integrated Portfolio Management</a:t>
            </a:r>
          </a:p>
          <a:p>
            <a:pPr algn="ctr">
              <a:spcBef>
                <a:spcPct val="20000"/>
              </a:spcBef>
            </a:pPr>
            <a:r>
              <a:rPr lang="en-US" altLang="en-US" sz="1400"/>
              <a:t>Performance Metrics</a:t>
            </a:r>
          </a:p>
          <a:p>
            <a:pPr algn="ctr">
              <a:spcBef>
                <a:spcPct val="20000"/>
              </a:spcBef>
            </a:pPr>
            <a:r>
              <a:rPr lang="en-US" altLang="en-US" sz="1400"/>
              <a:t>Project Management (including planning and control)</a:t>
            </a:r>
          </a:p>
        </p:txBody>
      </p:sp>
      <p:sp>
        <p:nvSpPr>
          <p:cNvPr id="254000" name="Line 48"/>
          <p:cNvSpPr>
            <a:spLocks noChangeShapeType="1"/>
          </p:cNvSpPr>
          <p:nvPr/>
        </p:nvSpPr>
        <p:spPr bwMode="auto">
          <a:xfrm>
            <a:off x="2428875" y="1727200"/>
            <a:ext cx="472598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001" name="Line 49"/>
          <p:cNvSpPr>
            <a:spLocks noChangeShapeType="1"/>
          </p:cNvSpPr>
          <p:nvPr/>
        </p:nvSpPr>
        <p:spPr bwMode="auto">
          <a:xfrm flipV="1">
            <a:off x="2290763" y="1970088"/>
            <a:ext cx="4989512"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002" name="Line 50"/>
          <p:cNvSpPr>
            <a:spLocks noChangeShapeType="1"/>
          </p:cNvSpPr>
          <p:nvPr/>
        </p:nvSpPr>
        <p:spPr bwMode="auto">
          <a:xfrm flipV="1">
            <a:off x="2287588" y="2208213"/>
            <a:ext cx="4989512"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005" name="AutoShape 53"/>
          <p:cNvSpPr>
            <a:spLocks/>
          </p:cNvSpPr>
          <p:nvPr/>
        </p:nvSpPr>
        <p:spPr bwMode="auto">
          <a:xfrm>
            <a:off x="7435851" y="2527300"/>
            <a:ext cx="188913" cy="425450"/>
          </a:xfrm>
          <a:prstGeom prst="rightBrace">
            <a:avLst>
              <a:gd name="adj1" fmla="val 187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318777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2912" name="Group 112"/>
          <p:cNvGraphicFramePr>
            <a:graphicFrameLocks noGrp="1"/>
          </p:cNvGraphicFramePr>
          <p:nvPr/>
        </p:nvGraphicFramePr>
        <p:xfrm>
          <a:off x="1854201" y="1277938"/>
          <a:ext cx="8404225" cy="4175760"/>
        </p:xfrm>
        <a:graphic>
          <a:graphicData uri="http://schemas.openxmlformats.org/drawingml/2006/table">
            <a:tbl>
              <a:tblPr/>
              <a:tblGrid>
                <a:gridCol w="2789238"/>
                <a:gridCol w="989012"/>
                <a:gridCol w="887413"/>
                <a:gridCol w="887412"/>
                <a:gridCol w="773113"/>
                <a:gridCol w="773112"/>
                <a:gridCol w="652463"/>
                <a:gridCol w="652462"/>
              </a:tblGrid>
              <a:tr h="258763">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Improvement Opportunities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Areas of framework impacted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 range per program per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benefits range across 25 top tier &amp; middle tier programs per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33363">
                <a:tc vMerge="1">
                  <a:txBody>
                    <a:bodyPr/>
                    <a:lstStyle/>
                    <a:p>
                      <a:endParaRPr lang="en-US"/>
                    </a:p>
                  </a:txBody>
                  <a:tcPr/>
                </a:tc>
                <a:tc v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r>
              <a:tr h="180975">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0975">
                <a:tc>
                  <a:txBody>
                    <a:bodyPr/>
                    <a:lstStyle>
                      <a:lvl1pPr marL="225425" indent="-225425">
                        <a:spcBef>
                          <a:spcPct val="20000"/>
                        </a:spcBef>
                        <a:defRPr sz="2800">
                          <a:solidFill>
                            <a:schemeClr val="tx1"/>
                          </a:solidFill>
                          <a:latin typeface="Arial" panose="020B0604020202020204" pitchFamily="34" charset="0"/>
                        </a:defRPr>
                      </a:lvl1pPr>
                      <a:lvl2pPr marL="4524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1.0 Reduce churn by requirements traceability and prioritization in Teamcenter Systems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225425" indent="-225425">
                        <a:spcBef>
                          <a:spcPct val="20000"/>
                        </a:spcBef>
                        <a:defRPr sz="2800">
                          <a:solidFill>
                            <a:schemeClr val="tx1"/>
                          </a:solidFill>
                          <a:latin typeface="Arial" panose="020B0604020202020204" pitchFamily="34" charset="0"/>
                        </a:defRPr>
                      </a:lvl1pPr>
                      <a:lvl2pPr marL="4524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2,980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3,910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72,250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97,750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54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lvl1pPr marL="225425" indent="-225425">
                        <a:spcBef>
                          <a:spcPct val="20000"/>
                        </a:spcBef>
                        <a:defRPr sz="2800">
                          <a:solidFill>
                            <a:schemeClr val="tx1"/>
                          </a:solidFill>
                          <a:latin typeface="Arial" panose="020B0604020202020204" pitchFamily="34" charset="0"/>
                        </a:defRPr>
                      </a:lvl1pPr>
                      <a:lvl2pPr marL="4524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2.0 Reduce churn by better defining, prioritizing and freezing requirements by GW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1,265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23,401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31,660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lvl1pPr marL="225425" indent="-225425">
                        <a:spcBef>
                          <a:spcPct val="20000"/>
                        </a:spcBef>
                        <a:defRPr sz="2800">
                          <a:solidFill>
                            <a:schemeClr val="tx1"/>
                          </a:solidFill>
                          <a:latin typeface="Arial" panose="020B0604020202020204" pitchFamily="34" charset="0"/>
                        </a:defRPr>
                      </a:lvl1pPr>
                      <a:lvl2pPr marL="4524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3.0 Increase productivity by implementing standard engineering change process templates in Teamcenter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225425" indent="-225425">
                        <a:spcBef>
                          <a:spcPct val="20000"/>
                        </a:spcBef>
                        <a:defRPr sz="2800">
                          <a:solidFill>
                            <a:schemeClr val="tx1"/>
                          </a:solidFill>
                          <a:latin typeface="Arial" panose="020B0604020202020204" pitchFamily="34" charset="0"/>
                        </a:defRPr>
                      </a:lvl1pPr>
                      <a:lvl2pPr marL="4524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1,938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2,622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48,433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65,527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138">
                <a:tc>
                  <a:txBody>
                    <a:bodyPr/>
                    <a:lstStyle>
                      <a:lvl1pPr marL="225425" indent="-225425">
                        <a:spcBef>
                          <a:spcPct val="20000"/>
                        </a:spcBef>
                        <a:defRPr sz="2800">
                          <a:solidFill>
                            <a:schemeClr val="tx1"/>
                          </a:solidFill>
                          <a:latin typeface="Arial" panose="020B0604020202020204" pitchFamily="34" charset="0"/>
                        </a:defRPr>
                      </a:lvl1pPr>
                      <a:lvl2pPr marL="4524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4.0 Reduce non-value added time through implementation of standard processes, templates, common repositories and communication plans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1,184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1,602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29,595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 40,041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lvl1pPr marL="225425" indent="-225425">
                        <a:spcBef>
                          <a:spcPct val="20000"/>
                        </a:spcBef>
                        <a:defRPr sz="2800">
                          <a:solidFill>
                            <a:schemeClr val="tx1"/>
                          </a:solidFill>
                          <a:latin typeface="Arial" panose="020B0604020202020204" pitchFamily="34" charset="0"/>
                        </a:defRPr>
                      </a:lvl1pPr>
                      <a:lvl2pPr marL="454025" indent="-114300">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5.0 Establish simple workplans in Teamcenter Project and roll-up to portfolio analysis using performance metrics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25425" indent="-225425">
                        <a:spcBef>
                          <a:spcPct val="20000"/>
                        </a:spcBef>
                        <a:defRPr sz="2800">
                          <a:solidFill>
                            <a:schemeClr val="tx1"/>
                          </a:solidFill>
                          <a:latin typeface="Arial" panose="020B0604020202020204" pitchFamily="34" charset="0"/>
                        </a:defRPr>
                      </a:lvl1pPr>
                      <a:lvl2pPr marL="454025" indent="-114300">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225425" marR="0" lvl="0" indent="-225425" algn="l"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1,686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2,282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42,160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57,040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8,663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11,681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 215,839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292,017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120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162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2883" name="Rectangle 83"/>
          <p:cNvSpPr>
            <a:spLocks noGrp="1" noChangeArrowheads="1"/>
          </p:cNvSpPr>
          <p:nvPr>
            <p:ph type="title"/>
          </p:nvPr>
        </p:nvSpPr>
        <p:spPr>
          <a:xfrm>
            <a:off x="1738313" y="152400"/>
            <a:ext cx="8526462" cy="60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n-US" altLang="en-US"/>
              <a:t>Business Case Benefits</a:t>
            </a:r>
          </a:p>
        </p:txBody>
      </p:sp>
      <p:sp>
        <p:nvSpPr>
          <p:cNvPr id="332884" name="Text Box 84"/>
          <p:cNvSpPr txBox="1">
            <a:spLocks noChangeArrowheads="1"/>
          </p:cNvSpPr>
          <p:nvPr/>
        </p:nvSpPr>
        <p:spPr bwMode="auto">
          <a:xfrm>
            <a:off x="1736726" y="673100"/>
            <a:ext cx="8677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solidFill>
                  <a:srgbClr val="000000"/>
                </a:solidFill>
                <a:cs typeface="Times New Roman" panose="02020603050405020304" pitchFamily="18" charset="0"/>
              </a:rPr>
              <a:t>Using conservative estimates, additional capacity of 120 – 162 FTE’s  per year can be realized across 25 top and middle tier programs by implementing the complete set of lean improvement actions</a:t>
            </a:r>
          </a:p>
        </p:txBody>
      </p:sp>
      <p:sp>
        <p:nvSpPr>
          <p:cNvPr id="332885" name="Text Box 85"/>
          <p:cNvSpPr txBox="1">
            <a:spLocks noChangeArrowheads="1"/>
          </p:cNvSpPr>
          <p:nvPr/>
        </p:nvSpPr>
        <p:spPr bwMode="auto">
          <a:xfrm>
            <a:off x="1731963" y="5537200"/>
            <a:ext cx="7435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Total estimated annual benefits from improvement opportunities range from: $20.4 – 27.7 M</a:t>
            </a:r>
          </a:p>
        </p:txBody>
      </p:sp>
      <p:pic>
        <p:nvPicPr>
          <p:cNvPr id="332903" name="Picture 10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9163" y="2376489"/>
            <a:ext cx="804862" cy="64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2904" name="Picture 1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9163" y="4524375"/>
            <a:ext cx="8048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2905" name="Picture 10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3505200"/>
            <a:ext cx="812800"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2293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Text Box 2"/>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363523" name="Rectangle 3"/>
          <p:cNvSpPr>
            <a:spLocks noChangeArrowheads="1"/>
          </p:cNvSpPr>
          <p:nvPr>
            <p:ph type="body" idx="1"/>
          </p:nvPr>
        </p:nvSpPr>
        <p:spPr bwMode="auto">
          <a:xfrm>
            <a:off x="6616700" y="1757364"/>
            <a:ext cx="3505200" cy="3995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166688" indent="-166688">
              <a:spcBef>
                <a:spcPct val="30000"/>
              </a:spcBef>
              <a:buSzPct val="90000"/>
              <a:buFont typeface="Wingdings 2" panose="05020102010507070707" pitchFamily="18" charset="2"/>
              <a:buChar char="¡"/>
            </a:pPr>
            <a:r>
              <a:rPr lang="en-US" altLang="en-US" sz="1400"/>
              <a:t>A five year horizon is used for benefit realization</a:t>
            </a:r>
          </a:p>
          <a:p>
            <a:pPr marL="166688" indent="-166688">
              <a:spcBef>
                <a:spcPct val="30000"/>
              </a:spcBef>
              <a:buSzPct val="90000"/>
              <a:buFont typeface="Wingdings 2" panose="05020102010507070707" pitchFamily="18" charset="2"/>
              <a:buChar char="¡"/>
            </a:pPr>
            <a:r>
              <a:rPr lang="en-US" altLang="en-US" sz="1400"/>
              <a:t>The value curve reflects the net hour benefit (hours) on a yearly basis</a:t>
            </a:r>
          </a:p>
          <a:p>
            <a:pPr marL="166688" indent="-166688">
              <a:spcBef>
                <a:spcPct val="30000"/>
              </a:spcBef>
              <a:buSzPct val="90000"/>
              <a:buFont typeface="Wingdings 2" panose="05020102010507070707" pitchFamily="18" charset="2"/>
              <a:buChar char="¡"/>
            </a:pPr>
            <a:r>
              <a:rPr lang="en-US" altLang="en-US" sz="1400"/>
              <a:t>The model assumes a benefit realization of 5%, 37% and 100% starting at year 1</a:t>
            </a:r>
          </a:p>
          <a:p>
            <a:pPr marL="166688" indent="-166688">
              <a:spcBef>
                <a:spcPct val="30000"/>
              </a:spcBef>
              <a:buSzPct val="90000"/>
              <a:buFont typeface="Wingdings 2" panose="05020102010507070707" pitchFamily="18" charset="2"/>
              <a:buChar char="¡"/>
            </a:pPr>
            <a:r>
              <a:rPr lang="en-US" altLang="en-US" sz="1400"/>
              <a:t>Payback period is between 12 and 15 months</a:t>
            </a:r>
          </a:p>
          <a:p>
            <a:pPr marL="166688" indent="-166688">
              <a:spcBef>
                <a:spcPct val="30000"/>
              </a:spcBef>
              <a:buSzPct val="90000"/>
              <a:buFont typeface="Wingdings 2" panose="05020102010507070707" pitchFamily="18" charset="2"/>
              <a:buChar char="¡"/>
            </a:pPr>
            <a:r>
              <a:rPr lang="en-US" altLang="en-US" sz="1400"/>
              <a:t>Total potential net benefits of 762,000 engineering hours can be realized over five years</a:t>
            </a:r>
          </a:p>
        </p:txBody>
      </p:sp>
      <p:sp>
        <p:nvSpPr>
          <p:cNvPr id="363524" name="Rectangle 4"/>
          <p:cNvSpPr>
            <a:spLocks noGrp="1" noChangeArrowheads="1"/>
          </p:cNvSpPr>
          <p:nvPr>
            <p:ph type="title"/>
          </p:nvPr>
        </p:nvSpPr>
        <p:spPr>
          <a:xfrm>
            <a:off x="1733551" y="152400"/>
            <a:ext cx="8526463" cy="609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n-US" altLang="en-US"/>
              <a:t>Improvement program value curve</a:t>
            </a:r>
          </a:p>
        </p:txBody>
      </p:sp>
      <p:grpSp>
        <p:nvGrpSpPr>
          <p:cNvPr id="363525" name="Group 5"/>
          <p:cNvGrpSpPr>
            <a:grpSpLocks/>
          </p:cNvGrpSpPr>
          <p:nvPr/>
        </p:nvGrpSpPr>
        <p:grpSpPr bwMode="auto">
          <a:xfrm>
            <a:off x="1920875" y="1809750"/>
            <a:ext cx="4119562" cy="3038476"/>
            <a:chOff x="250" y="1140"/>
            <a:chExt cx="2595" cy="1914"/>
          </a:xfrm>
        </p:grpSpPr>
        <p:sp>
          <p:nvSpPr>
            <p:cNvPr id="363526" name="Text Box 6"/>
            <p:cNvSpPr txBox="1">
              <a:spLocks noChangeArrowheads="1"/>
            </p:cNvSpPr>
            <p:nvPr/>
          </p:nvSpPr>
          <p:spPr bwMode="auto">
            <a:xfrm>
              <a:off x="1502" y="2899"/>
              <a:ext cx="523"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t>Time (Years)</a:t>
              </a:r>
            </a:p>
          </p:txBody>
        </p:sp>
        <p:sp>
          <p:nvSpPr>
            <p:cNvPr id="363527" name="Text Box 7"/>
            <p:cNvSpPr txBox="1">
              <a:spLocks noChangeArrowheads="1"/>
            </p:cNvSpPr>
            <p:nvPr/>
          </p:nvSpPr>
          <p:spPr bwMode="auto">
            <a:xfrm rot="16200000">
              <a:off x="-49" y="1870"/>
              <a:ext cx="753"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t>Net Benefit (Hours)</a:t>
              </a:r>
            </a:p>
          </p:txBody>
        </p:sp>
        <p:sp>
          <p:nvSpPr>
            <p:cNvPr id="363528" name="Line 8"/>
            <p:cNvSpPr>
              <a:spLocks noChangeShapeType="1"/>
            </p:cNvSpPr>
            <p:nvPr/>
          </p:nvSpPr>
          <p:spPr bwMode="auto">
            <a:xfrm>
              <a:off x="780" y="1178"/>
              <a:ext cx="0" cy="181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29" name="Line 9"/>
            <p:cNvSpPr>
              <a:spLocks noChangeShapeType="1"/>
            </p:cNvSpPr>
            <p:nvPr/>
          </p:nvSpPr>
          <p:spPr bwMode="auto">
            <a:xfrm>
              <a:off x="760" y="2995"/>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0" name="Line 10"/>
            <p:cNvSpPr>
              <a:spLocks noChangeShapeType="1"/>
            </p:cNvSpPr>
            <p:nvPr/>
          </p:nvSpPr>
          <p:spPr bwMode="auto">
            <a:xfrm>
              <a:off x="760" y="2737"/>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1" name="Line 11"/>
            <p:cNvSpPr>
              <a:spLocks noChangeShapeType="1"/>
            </p:cNvSpPr>
            <p:nvPr/>
          </p:nvSpPr>
          <p:spPr bwMode="auto">
            <a:xfrm>
              <a:off x="760" y="2475"/>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2" name="Line 12"/>
            <p:cNvSpPr>
              <a:spLocks noChangeShapeType="1"/>
            </p:cNvSpPr>
            <p:nvPr/>
          </p:nvSpPr>
          <p:spPr bwMode="auto">
            <a:xfrm>
              <a:off x="760" y="2217"/>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3" name="Line 13"/>
            <p:cNvSpPr>
              <a:spLocks noChangeShapeType="1"/>
            </p:cNvSpPr>
            <p:nvPr/>
          </p:nvSpPr>
          <p:spPr bwMode="auto">
            <a:xfrm>
              <a:off x="760" y="1956"/>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4" name="Line 14"/>
            <p:cNvSpPr>
              <a:spLocks noChangeShapeType="1"/>
            </p:cNvSpPr>
            <p:nvPr/>
          </p:nvSpPr>
          <p:spPr bwMode="auto">
            <a:xfrm>
              <a:off x="760" y="1698"/>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5" name="Line 15"/>
            <p:cNvSpPr>
              <a:spLocks noChangeShapeType="1"/>
            </p:cNvSpPr>
            <p:nvPr/>
          </p:nvSpPr>
          <p:spPr bwMode="auto">
            <a:xfrm>
              <a:off x="760" y="1436"/>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6" name="Line 16"/>
            <p:cNvSpPr>
              <a:spLocks noChangeShapeType="1"/>
            </p:cNvSpPr>
            <p:nvPr/>
          </p:nvSpPr>
          <p:spPr bwMode="auto">
            <a:xfrm>
              <a:off x="760" y="1178"/>
              <a:ext cx="2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7" name="Line 17"/>
            <p:cNvSpPr>
              <a:spLocks noChangeShapeType="1"/>
            </p:cNvSpPr>
            <p:nvPr/>
          </p:nvSpPr>
          <p:spPr bwMode="auto">
            <a:xfrm>
              <a:off x="780" y="2737"/>
              <a:ext cx="204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8" name="Line 18"/>
            <p:cNvSpPr>
              <a:spLocks noChangeShapeType="1"/>
            </p:cNvSpPr>
            <p:nvPr/>
          </p:nvSpPr>
          <p:spPr bwMode="auto">
            <a:xfrm flipV="1">
              <a:off x="780" y="2737"/>
              <a:ext cx="0" cy="2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39" name="Line 19"/>
            <p:cNvSpPr>
              <a:spLocks noChangeShapeType="1"/>
            </p:cNvSpPr>
            <p:nvPr/>
          </p:nvSpPr>
          <p:spPr bwMode="auto">
            <a:xfrm flipV="1">
              <a:off x="1187" y="2737"/>
              <a:ext cx="0" cy="2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40" name="Line 20"/>
            <p:cNvSpPr>
              <a:spLocks noChangeShapeType="1"/>
            </p:cNvSpPr>
            <p:nvPr/>
          </p:nvSpPr>
          <p:spPr bwMode="auto">
            <a:xfrm flipV="1">
              <a:off x="1599" y="2737"/>
              <a:ext cx="0" cy="2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41" name="Line 21"/>
            <p:cNvSpPr>
              <a:spLocks noChangeShapeType="1"/>
            </p:cNvSpPr>
            <p:nvPr/>
          </p:nvSpPr>
          <p:spPr bwMode="auto">
            <a:xfrm flipV="1">
              <a:off x="2006" y="2737"/>
              <a:ext cx="0" cy="2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42" name="Line 22"/>
            <p:cNvSpPr>
              <a:spLocks noChangeShapeType="1"/>
            </p:cNvSpPr>
            <p:nvPr/>
          </p:nvSpPr>
          <p:spPr bwMode="auto">
            <a:xfrm flipV="1">
              <a:off x="2418" y="2737"/>
              <a:ext cx="0" cy="2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43" name="Line 23"/>
            <p:cNvSpPr>
              <a:spLocks noChangeShapeType="1"/>
            </p:cNvSpPr>
            <p:nvPr/>
          </p:nvSpPr>
          <p:spPr bwMode="auto">
            <a:xfrm flipV="1">
              <a:off x="2825" y="2737"/>
              <a:ext cx="0" cy="2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544" name="Freeform 24"/>
            <p:cNvSpPr>
              <a:spLocks/>
            </p:cNvSpPr>
            <p:nvPr/>
          </p:nvSpPr>
          <p:spPr bwMode="auto">
            <a:xfrm>
              <a:off x="780" y="2737"/>
              <a:ext cx="407" cy="52"/>
            </a:xfrm>
            <a:custGeom>
              <a:avLst/>
              <a:gdLst>
                <a:gd name="T0" fmla="*/ 0 w 442"/>
                <a:gd name="T1" fmla="*/ 0 h 52"/>
                <a:gd name="T2" fmla="*/ 56 w 442"/>
                <a:gd name="T3" fmla="*/ 9 h 52"/>
                <a:gd name="T4" fmla="*/ 112 w 442"/>
                <a:gd name="T5" fmla="*/ 17 h 52"/>
                <a:gd name="T6" fmla="*/ 219 w 442"/>
                <a:gd name="T7" fmla="*/ 39 h 52"/>
                <a:gd name="T8" fmla="*/ 275 w 442"/>
                <a:gd name="T9" fmla="*/ 47 h 52"/>
                <a:gd name="T10" fmla="*/ 331 w 442"/>
                <a:gd name="T11" fmla="*/ 52 h 52"/>
                <a:gd name="T12" fmla="*/ 386 w 442"/>
                <a:gd name="T13" fmla="*/ 47 h 52"/>
                <a:gd name="T14" fmla="*/ 442 w 442"/>
                <a:gd name="T15" fmla="*/ 34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2" h="52">
                  <a:moveTo>
                    <a:pt x="0" y="0"/>
                  </a:moveTo>
                  <a:lnTo>
                    <a:pt x="56" y="9"/>
                  </a:lnTo>
                  <a:lnTo>
                    <a:pt x="112" y="17"/>
                  </a:lnTo>
                  <a:lnTo>
                    <a:pt x="219" y="39"/>
                  </a:lnTo>
                  <a:lnTo>
                    <a:pt x="275" y="47"/>
                  </a:lnTo>
                  <a:lnTo>
                    <a:pt x="331" y="52"/>
                  </a:lnTo>
                  <a:lnTo>
                    <a:pt x="386" y="47"/>
                  </a:lnTo>
                  <a:lnTo>
                    <a:pt x="442" y="34"/>
                  </a:lnTo>
                </a:path>
              </a:pathLst>
            </a:custGeom>
            <a:noFill/>
            <a:ln w="20701">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545" name="Freeform 25"/>
            <p:cNvSpPr>
              <a:spLocks/>
            </p:cNvSpPr>
            <p:nvPr/>
          </p:nvSpPr>
          <p:spPr bwMode="auto">
            <a:xfrm>
              <a:off x="1187" y="2467"/>
              <a:ext cx="412" cy="304"/>
            </a:xfrm>
            <a:custGeom>
              <a:avLst/>
              <a:gdLst>
                <a:gd name="T0" fmla="*/ 0 w 447"/>
                <a:gd name="T1" fmla="*/ 304 h 304"/>
                <a:gd name="T2" fmla="*/ 56 w 447"/>
                <a:gd name="T3" fmla="*/ 287 h 304"/>
                <a:gd name="T4" fmla="*/ 112 w 447"/>
                <a:gd name="T5" fmla="*/ 266 h 304"/>
                <a:gd name="T6" fmla="*/ 168 w 447"/>
                <a:gd name="T7" fmla="*/ 236 h 304"/>
                <a:gd name="T8" fmla="*/ 223 w 447"/>
                <a:gd name="T9" fmla="*/ 206 h 304"/>
                <a:gd name="T10" fmla="*/ 279 w 447"/>
                <a:gd name="T11" fmla="*/ 167 h 304"/>
                <a:gd name="T12" fmla="*/ 335 w 447"/>
                <a:gd name="T13" fmla="*/ 120 h 304"/>
                <a:gd name="T14" fmla="*/ 391 w 447"/>
                <a:gd name="T15" fmla="*/ 64 h 304"/>
                <a:gd name="T16" fmla="*/ 447 w 447"/>
                <a:gd name="T1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7" h="304">
                  <a:moveTo>
                    <a:pt x="0" y="304"/>
                  </a:moveTo>
                  <a:lnTo>
                    <a:pt x="56" y="287"/>
                  </a:lnTo>
                  <a:lnTo>
                    <a:pt x="112" y="266"/>
                  </a:lnTo>
                  <a:lnTo>
                    <a:pt x="168" y="236"/>
                  </a:lnTo>
                  <a:lnTo>
                    <a:pt x="223" y="206"/>
                  </a:lnTo>
                  <a:lnTo>
                    <a:pt x="279" y="167"/>
                  </a:lnTo>
                  <a:lnTo>
                    <a:pt x="335" y="120"/>
                  </a:lnTo>
                  <a:lnTo>
                    <a:pt x="391" y="64"/>
                  </a:lnTo>
                  <a:lnTo>
                    <a:pt x="447" y="0"/>
                  </a:lnTo>
                </a:path>
              </a:pathLst>
            </a:custGeom>
            <a:noFill/>
            <a:ln w="20701">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546" name="Freeform 26"/>
            <p:cNvSpPr>
              <a:spLocks/>
            </p:cNvSpPr>
            <p:nvPr/>
          </p:nvSpPr>
          <p:spPr bwMode="auto">
            <a:xfrm>
              <a:off x="1599" y="1646"/>
              <a:ext cx="407" cy="821"/>
            </a:xfrm>
            <a:custGeom>
              <a:avLst/>
              <a:gdLst>
                <a:gd name="T0" fmla="*/ 0 w 442"/>
                <a:gd name="T1" fmla="*/ 821 h 821"/>
                <a:gd name="T2" fmla="*/ 25 w 442"/>
                <a:gd name="T3" fmla="*/ 782 h 821"/>
                <a:gd name="T4" fmla="*/ 55 w 442"/>
                <a:gd name="T5" fmla="*/ 739 h 821"/>
                <a:gd name="T6" fmla="*/ 81 w 442"/>
                <a:gd name="T7" fmla="*/ 692 h 821"/>
                <a:gd name="T8" fmla="*/ 111 w 442"/>
                <a:gd name="T9" fmla="*/ 636 h 821"/>
                <a:gd name="T10" fmla="*/ 167 w 442"/>
                <a:gd name="T11" fmla="*/ 524 h 821"/>
                <a:gd name="T12" fmla="*/ 219 w 442"/>
                <a:gd name="T13" fmla="*/ 404 h 821"/>
                <a:gd name="T14" fmla="*/ 274 w 442"/>
                <a:gd name="T15" fmla="*/ 288 h 821"/>
                <a:gd name="T16" fmla="*/ 304 w 442"/>
                <a:gd name="T17" fmla="*/ 232 h 821"/>
                <a:gd name="T18" fmla="*/ 330 w 442"/>
                <a:gd name="T19" fmla="*/ 176 h 821"/>
                <a:gd name="T20" fmla="*/ 360 w 442"/>
                <a:gd name="T21" fmla="*/ 125 h 821"/>
                <a:gd name="T22" fmla="*/ 386 w 442"/>
                <a:gd name="T23" fmla="*/ 78 h 821"/>
                <a:gd name="T24" fmla="*/ 416 w 442"/>
                <a:gd name="T25" fmla="*/ 35 h 821"/>
                <a:gd name="T26" fmla="*/ 442 w 442"/>
                <a:gd name="T27"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2" h="821">
                  <a:moveTo>
                    <a:pt x="0" y="821"/>
                  </a:moveTo>
                  <a:lnTo>
                    <a:pt x="25" y="782"/>
                  </a:lnTo>
                  <a:lnTo>
                    <a:pt x="55" y="739"/>
                  </a:lnTo>
                  <a:lnTo>
                    <a:pt x="81" y="692"/>
                  </a:lnTo>
                  <a:lnTo>
                    <a:pt x="111" y="636"/>
                  </a:lnTo>
                  <a:lnTo>
                    <a:pt x="167" y="524"/>
                  </a:lnTo>
                  <a:lnTo>
                    <a:pt x="219" y="404"/>
                  </a:lnTo>
                  <a:lnTo>
                    <a:pt x="274" y="288"/>
                  </a:lnTo>
                  <a:lnTo>
                    <a:pt x="304" y="232"/>
                  </a:lnTo>
                  <a:lnTo>
                    <a:pt x="330" y="176"/>
                  </a:lnTo>
                  <a:lnTo>
                    <a:pt x="360" y="125"/>
                  </a:lnTo>
                  <a:lnTo>
                    <a:pt x="386" y="78"/>
                  </a:lnTo>
                  <a:lnTo>
                    <a:pt x="416" y="35"/>
                  </a:lnTo>
                  <a:lnTo>
                    <a:pt x="442" y="0"/>
                  </a:lnTo>
                </a:path>
              </a:pathLst>
            </a:custGeom>
            <a:noFill/>
            <a:ln w="20701">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547" name="Freeform 27"/>
            <p:cNvSpPr>
              <a:spLocks/>
            </p:cNvSpPr>
            <p:nvPr/>
          </p:nvSpPr>
          <p:spPr bwMode="auto">
            <a:xfrm>
              <a:off x="2006" y="1419"/>
              <a:ext cx="412" cy="227"/>
            </a:xfrm>
            <a:custGeom>
              <a:avLst/>
              <a:gdLst>
                <a:gd name="T0" fmla="*/ 0 w 446"/>
                <a:gd name="T1" fmla="*/ 227 h 227"/>
                <a:gd name="T2" fmla="*/ 26 w 446"/>
                <a:gd name="T3" fmla="*/ 197 h 227"/>
                <a:gd name="T4" fmla="*/ 56 w 446"/>
                <a:gd name="T5" fmla="*/ 167 h 227"/>
                <a:gd name="T6" fmla="*/ 111 w 446"/>
                <a:gd name="T7" fmla="*/ 124 h 227"/>
                <a:gd name="T8" fmla="*/ 167 w 446"/>
                <a:gd name="T9" fmla="*/ 90 h 227"/>
                <a:gd name="T10" fmla="*/ 223 w 446"/>
                <a:gd name="T11" fmla="*/ 64 h 227"/>
                <a:gd name="T12" fmla="*/ 279 w 446"/>
                <a:gd name="T13" fmla="*/ 43 h 227"/>
                <a:gd name="T14" fmla="*/ 335 w 446"/>
                <a:gd name="T15" fmla="*/ 25 h 227"/>
                <a:gd name="T16" fmla="*/ 446 w 446"/>
                <a:gd name="T17"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6" h="227">
                  <a:moveTo>
                    <a:pt x="0" y="227"/>
                  </a:moveTo>
                  <a:lnTo>
                    <a:pt x="26" y="197"/>
                  </a:lnTo>
                  <a:lnTo>
                    <a:pt x="56" y="167"/>
                  </a:lnTo>
                  <a:lnTo>
                    <a:pt x="111" y="124"/>
                  </a:lnTo>
                  <a:lnTo>
                    <a:pt x="167" y="90"/>
                  </a:lnTo>
                  <a:lnTo>
                    <a:pt x="223" y="64"/>
                  </a:lnTo>
                  <a:lnTo>
                    <a:pt x="279" y="43"/>
                  </a:lnTo>
                  <a:lnTo>
                    <a:pt x="335" y="25"/>
                  </a:lnTo>
                  <a:lnTo>
                    <a:pt x="446" y="0"/>
                  </a:lnTo>
                </a:path>
              </a:pathLst>
            </a:custGeom>
            <a:noFill/>
            <a:ln w="20701">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548" name="Freeform 28"/>
            <p:cNvSpPr>
              <a:spLocks/>
            </p:cNvSpPr>
            <p:nvPr/>
          </p:nvSpPr>
          <p:spPr bwMode="auto">
            <a:xfrm>
              <a:off x="2418" y="1402"/>
              <a:ext cx="407" cy="17"/>
            </a:xfrm>
            <a:custGeom>
              <a:avLst/>
              <a:gdLst>
                <a:gd name="T0" fmla="*/ 0 w 442"/>
                <a:gd name="T1" fmla="*/ 17 h 17"/>
                <a:gd name="T2" fmla="*/ 56 w 442"/>
                <a:gd name="T3" fmla="*/ 4 h 17"/>
                <a:gd name="T4" fmla="*/ 112 w 442"/>
                <a:gd name="T5" fmla="*/ 0 h 17"/>
                <a:gd name="T6" fmla="*/ 168 w 442"/>
                <a:gd name="T7" fmla="*/ 0 h 17"/>
                <a:gd name="T8" fmla="*/ 224 w 442"/>
                <a:gd name="T9" fmla="*/ 4 h 17"/>
                <a:gd name="T10" fmla="*/ 331 w 442"/>
                <a:gd name="T11" fmla="*/ 12 h 17"/>
                <a:gd name="T12" fmla="*/ 387 w 442"/>
                <a:gd name="T13" fmla="*/ 17 h 17"/>
                <a:gd name="T14" fmla="*/ 442 w 442"/>
                <a:gd name="T15" fmla="*/ 17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2" h="17">
                  <a:moveTo>
                    <a:pt x="0" y="17"/>
                  </a:moveTo>
                  <a:lnTo>
                    <a:pt x="56" y="4"/>
                  </a:lnTo>
                  <a:lnTo>
                    <a:pt x="112" y="0"/>
                  </a:lnTo>
                  <a:lnTo>
                    <a:pt x="168" y="0"/>
                  </a:lnTo>
                  <a:lnTo>
                    <a:pt x="224" y="4"/>
                  </a:lnTo>
                  <a:lnTo>
                    <a:pt x="331" y="12"/>
                  </a:lnTo>
                  <a:lnTo>
                    <a:pt x="387" y="17"/>
                  </a:lnTo>
                  <a:lnTo>
                    <a:pt x="442" y="17"/>
                  </a:lnTo>
                </a:path>
              </a:pathLst>
            </a:custGeom>
            <a:noFill/>
            <a:ln w="20701">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3549" name="Rectangle 29"/>
            <p:cNvSpPr>
              <a:spLocks noChangeArrowheads="1"/>
            </p:cNvSpPr>
            <p:nvPr/>
          </p:nvSpPr>
          <p:spPr bwMode="auto">
            <a:xfrm>
              <a:off x="495" y="2956"/>
              <a:ext cx="24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(50,000)</a:t>
              </a:r>
              <a:endParaRPr lang="en-US" altLang="en-US"/>
            </a:p>
          </p:txBody>
        </p:sp>
        <p:sp>
          <p:nvSpPr>
            <p:cNvPr id="363550" name="Rectangle 30"/>
            <p:cNvSpPr>
              <a:spLocks noChangeArrowheads="1"/>
            </p:cNvSpPr>
            <p:nvPr/>
          </p:nvSpPr>
          <p:spPr bwMode="auto">
            <a:xfrm>
              <a:off x="688" y="2698"/>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0</a:t>
              </a:r>
              <a:endParaRPr lang="en-US" altLang="en-US"/>
            </a:p>
          </p:txBody>
        </p:sp>
        <p:sp>
          <p:nvSpPr>
            <p:cNvPr id="363551" name="Rectangle 31"/>
            <p:cNvSpPr>
              <a:spLocks noChangeArrowheads="1"/>
            </p:cNvSpPr>
            <p:nvPr/>
          </p:nvSpPr>
          <p:spPr bwMode="auto">
            <a:xfrm>
              <a:off x="514" y="2436"/>
              <a:ext cx="20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50,000</a:t>
              </a:r>
              <a:endParaRPr lang="en-US" altLang="en-US"/>
            </a:p>
          </p:txBody>
        </p:sp>
        <p:sp>
          <p:nvSpPr>
            <p:cNvPr id="363552" name="Rectangle 32"/>
            <p:cNvSpPr>
              <a:spLocks noChangeArrowheads="1"/>
            </p:cNvSpPr>
            <p:nvPr/>
          </p:nvSpPr>
          <p:spPr bwMode="auto">
            <a:xfrm>
              <a:off x="479" y="2179"/>
              <a:ext cx="2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100,000</a:t>
              </a:r>
              <a:endParaRPr lang="en-US" altLang="en-US"/>
            </a:p>
          </p:txBody>
        </p:sp>
        <p:sp>
          <p:nvSpPr>
            <p:cNvPr id="363553" name="Rectangle 33"/>
            <p:cNvSpPr>
              <a:spLocks noChangeArrowheads="1"/>
            </p:cNvSpPr>
            <p:nvPr/>
          </p:nvSpPr>
          <p:spPr bwMode="auto">
            <a:xfrm>
              <a:off x="479" y="1917"/>
              <a:ext cx="2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150,000</a:t>
              </a:r>
              <a:endParaRPr lang="en-US" altLang="en-US"/>
            </a:p>
          </p:txBody>
        </p:sp>
        <p:sp>
          <p:nvSpPr>
            <p:cNvPr id="363554" name="Rectangle 34"/>
            <p:cNvSpPr>
              <a:spLocks noChangeArrowheads="1"/>
            </p:cNvSpPr>
            <p:nvPr/>
          </p:nvSpPr>
          <p:spPr bwMode="auto">
            <a:xfrm>
              <a:off x="479" y="1659"/>
              <a:ext cx="2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200,000</a:t>
              </a:r>
              <a:endParaRPr lang="en-US" altLang="en-US"/>
            </a:p>
          </p:txBody>
        </p:sp>
        <p:sp>
          <p:nvSpPr>
            <p:cNvPr id="363555" name="Rectangle 35"/>
            <p:cNvSpPr>
              <a:spLocks noChangeArrowheads="1"/>
            </p:cNvSpPr>
            <p:nvPr/>
          </p:nvSpPr>
          <p:spPr bwMode="auto">
            <a:xfrm>
              <a:off x="479" y="1397"/>
              <a:ext cx="2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250,000</a:t>
              </a:r>
              <a:endParaRPr lang="en-US" altLang="en-US"/>
            </a:p>
          </p:txBody>
        </p:sp>
        <p:sp>
          <p:nvSpPr>
            <p:cNvPr id="363556" name="Rectangle 36"/>
            <p:cNvSpPr>
              <a:spLocks noChangeArrowheads="1"/>
            </p:cNvSpPr>
            <p:nvPr/>
          </p:nvSpPr>
          <p:spPr bwMode="auto">
            <a:xfrm>
              <a:off x="479" y="1140"/>
              <a:ext cx="2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300,000</a:t>
              </a:r>
              <a:endParaRPr lang="en-US" altLang="en-US"/>
            </a:p>
          </p:txBody>
        </p:sp>
        <p:sp>
          <p:nvSpPr>
            <p:cNvPr id="363557" name="Rectangle 37"/>
            <p:cNvSpPr>
              <a:spLocks noChangeArrowheads="1"/>
            </p:cNvSpPr>
            <p:nvPr/>
          </p:nvSpPr>
          <p:spPr bwMode="auto">
            <a:xfrm>
              <a:off x="764" y="2797"/>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0</a:t>
              </a:r>
              <a:endParaRPr lang="en-US" altLang="en-US"/>
            </a:p>
          </p:txBody>
        </p:sp>
        <p:sp>
          <p:nvSpPr>
            <p:cNvPr id="363558" name="Rectangle 38"/>
            <p:cNvSpPr>
              <a:spLocks noChangeArrowheads="1"/>
            </p:cNvSpPr>
            <p:nvPr/>
          </p:nvSpPr>
          <p:spPr bwMode="auto">
            <a:xfrm>
              <a:off x="1171" y="2797"/>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1</a:t>
              </a:r>
              <a:endParaRPr lang="en-US" altLang="en-US"/>
            </a:p>
          </p:txBody>
        </p:sp>
        <p:sp>
          <p:nvSpPr>
            <p:cNvPr id="363559" name="Rectangle 39"/>
            <p:cNvSpPr>
              <a:spLocks noChangeArrowheads="1"/>
            </p:cNvSpPr>
            <p:nvPr/>
          </p:nvSpPr>
          <p:spPr bwMode="auto">
            <a:xfrm>
              <a:off x="1582" y="2797"/>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2</a:t>
              </a:r>
              <a:endParaRPr lang="en-US" altLang="en-US"/>
            </a:p>
          </p:txBody>
        </p:sp>
        <p:sp>
          <p:nvSpPr>
            <p:cNvPr id="363560" name="Rectangle 40"/>
            <p:cNvSpPr>
              <a:spLocks noChangeArrowheads="1"/>
            </p:cNvSpPr>
            <p:nvPr/>
          </p:nvSpPr>
          <p:spPr bwMode="auto">
            <a:xfrm>
              <a:off x="1991" y="2797"/>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3</a:t>
              </a:r>
              <a:endParaRPr lang="en-US" altLang="en-US"/>
            </a:p>
          </p:txBody>
        </p:sp>
        <p:sp>
          <p:nvSpPr>
            <p:cNvPr id="363561" name="Rectangle 41"/>
            <p:cNvSpPr>
              <a:spLocks noChangeArrowheads="1"/>
            </p:cNvSpPr>
            <p:nvPr/>
          </p:nvSpPr>
          <p:spPr bwMode="auto">
            <a:xfrm>
              <a:off x="2402" y="2797"/>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4</a:t>
              </a:r>
              <a:endParaRPr lang="en-US" altLang="en-US"/>
            </a:p>
          </p:txBody>
        </p:sp>
        <p:sp>
          <p:nvSpPr>
            <p:cNvPr id="363562" name="Rectangle 42"/>
            <p:cNvSpPr>
              <a:spLocks noChangeArrowheads="1"/>
            </p:cNvSpPr>
            <p:nvPr/>
          </p:nvSpPr>
          <p:spPr bwMode="auto">
            <a:xfrm>
              <a:off x="2809" y="2797"/>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900">
                  <a:solidFill>
                    <a:srgbClr val="000000"/>
                  </a:solidFill>
                </a:rPr>
                <a:t>5</a:t>
              </a:r>
              <a:endParaRPr lang="en-US" altLang="en-US"/>
            </a:p>
          </p:txBody>
        </p:sp>
      </p:grpSp>
      <p:sp>
        <p:nvSpPr>
          <p:cNvPr id="363563" name="Text Box 43"/>
          <p:cNvSpPr txBox="1">
            <a:spLocks noChangeArrowheads="1"/>
          </p:cNvSpPr>
          <p:nvPr/>
        </p:nvSpPr>
        <p:spPr bwMode="auto">
          <a:xfrm>
            <a:off x="1751014" y="673100"/>
            <a:ext cx="8677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dirty="0">
                <a:solidFill>
                  <a:srgbClr val="000000"/>
                </a:solidFill>
                <a:cs typeface="Times New Roman" panose="02020603050405020304" pitchFamily="18" charset="0"/>
              </a:rPr>
              <a:t>The value curve illustrates a significant capacity improvement that can be gained through targeted investments in the </a:t>
            </a:r>
            <a:r>
              <a:rPr lang="en-US" altLang="en-US" sz="1400" i="1" dirty="0" smtClean="0">
                <a:solidFill>
                  <a:srgbClr val="000000"/>
                </a:solidFill>
                <a:cs typeface="Times New Roman" panose="02020603050405020304" pitchFamily="18" charset="0"/>
              </a:rPr>
              <a:t>requirements </a:t>
            </a:r>
            <a:r>
              <a:rPr lang="en-US" altLang="en-US" sz="1400" i="1" dirty="0">
                <a:solidFill>
                  <a:srgbClr val="000000"/>
                </a:solidFill>
                <a:cs typeface="Times New Roman" panose="02020603050405020304" pitchFamily="18" charset="0"/>
              </a:rPr>
              <a:t>management value stream</a:t>
            </a:r>
          </a:p>
        </p:txBody>
      </p:sp>
      <p:sp>
        <p:nvSpPr>
          <p:cNvPr id="363564" name="Text Box 44"/>
          <p:cNvSpPr txBox="1">
            <a:spLocks noChangeArrowheads="1"/>
          </p:cNvSpPr>
          <p:nvPr/>
        </p:nvSpPr>
        <p:spPr bwMode="auto">
          <a:xfrm>
            <a:off x="3865563" y="1617664"/>
            <a:ext cx="9246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Value Curve</a:t>
            </a:r>
          </a:p>
        </p:txBody>
      </p:sp>
    </p:spTree>
    <p:extLst>
      <p:ext uri="{BB962C8B-B14F-4D97-AF65-F5344CB8AC3E}">
        <p14:creationId xmlns:p14="http://schemas.microsoft.com/office/powerpoint/2010/main" val="30181779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63" name="Text Box 3"/>
          <p:cNvSpPr txBox="1">
            <a:spLocks noChangeArrowheads="1"/>
          </p:cNvSpPr>
          <p:nvPr/>
        </p:nvSpPr>
        <p:spPr bwMode="auto">
          <a:xfrm>
            <a:off x="2371725" y="42275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grpSp>
        <p:nvGrpSpPr>
          <p:cNvPr id="348164" name="Group 4"/>
          <p:cNvGrpSpPr>
            <a:grpSpLocks/>
          </p:cNvGrpSpPr>
          <p:nvPr/>
        </p:nvGrpSpPr>
        <p:grpSpPr bwMode="auto">
          <a:xfrm>
            <a:off x="2114551" y="1163638"/>
            <a:ext cx="1903413" cy="1657350"/>
            <a:chOff x="118" y="845"/>
            <a:chExt cx="1199" cy="1044"/>
          </a:xfrm>
        </p:grpSpPr>
        <p:pic>
          <p:nvPicPr>
            <p:cNvPr id="34816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 y="1025"/>
              <a:ext cx="1152" cy="864"/>
            </a:xfrm>
            <a:prstGeom prst="rect">
              <a:avLst/>
            </a:prstGeom>
            <a:noFill/>
            <a:ln w="95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166" name="Text Box 6"/>
            <p:cNvSpPr txBox="1">
              <a:spLocks noChangeArrowheads="1"/>
            </p:cNvSpPr>
            <p:nvPr/>
          </p:nvSpPr>
          <p:spPr bwMode="auto">
            <a:xfrm>
              <a:off x="118" y="845"/>
              <a:ext cx="1104"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5F5F5F"/>
                  </a:solidFill>
                </a:rPr>
                <a:t>Lean NPI Maturity Model</a:t>
              </a:r>
            </a:p>
          </p:txBody>
        </p:sp>
      </p:grpSp>
      <p:grpSp>
        <p:nvGrpSpPr>
          <p:cNvPr id="348167" name="Group 7"/>
          <p:cNvGrpSpPr>
            <a:grpSpLocks/>
          </p:cNvGrpSpPr>
          <p:nvPr/>
        </p:nvGrpSpPr>
        <p:grpSpPr bwMode="auto">
          <a:xfrm>
            <a:off x="2112963" y="2940052"/>
            <a:ext cx="1981200" cy="2012951"/>
            <a:chOff x="117" y="2156"/>
            <a:chExt cx="1248" cy="1268"/>
          </a:xfrm>
        </p:grpSpPr>
        <p:pic>
          <p:nvPicPr>
            <p:cNvPr id="34816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 y="2156"/>
              <a:ext cx="1248" cy="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169" name="Text Box 9"/>
            <p:cNvSpPr txBox="1">
              <a:spLocks noChangeArrowheads="1"/>
            </p:cNvSpPr>
            <p:nvPr/>
          </p:nvSpPr>
          <p:spPr bwMode="auto">
            <a:xfrm>
              <a:off x="264" y="3133"/>
              <a:ext cx="92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200">
                  <a:solidFill>
                    <a:srgbClr val="5F5F5F"/>
                  </a:solidFill>
                </a:rPr>
                <a:t>Requirements Mgmt</a:t>
              </a:r>
              <a:br>
                <a:rPr lang="en-US" altLang="en-US" sz="1200">
                  <a:solidFill>
                    <a:srgbClr val="5F5F5F"/>
                  </a:solidFill>
                </a:rPr>
              </a:br>
              <a:r>
                <a:rPr lang="en-US" altLang="en-US" sz="1200">
                  <a:solidFill>
                    <a:srgbClr val="5F5F5F"/>
                  </a:solidFill>
                </a:rPr>
                <a:t>Framework</a:t>
              </a:r>
            </a:p>
          </p:txBody>
        </p:sp>
      </p:grpSp>
      <p:sp>
        <p:nvSpPr>
          <p:cNvPr id="348177" name="Text Box 17"/>
          <p:cNvSpPr txBox="1">
            <a:spLocks noChangeArrowheads="1"/>
          </p:cNvSpPr>
          <p:nvPr/>
        </p:nvSpPr>
        <p:spPr bwMode="auto">
          <a:xfrm>
            <a:off x="5386544" y="1635126"/>
            <a:ext cx="19110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200">
                <a:solidFill>
                  <a:srgbClr val="5F5F5F"/>
                </a:solidFill>
              </a:rPr>
              <a:t>Detailed Recommendations</a:t>
            </a:r>
          </a:p>
        </p:txBody>
      </p:sp>
      <p:pic>
        <p:nvPicPr>
          <p:cNvPr id="348178"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70900" y="2182813"/>
            <a:ext cx="1828800" cy="1371600"/>
          </a:xfrm>
          <a:prstGeom prst="rect">
            <a:avLst/>
          </a:prstGeom>
          <a:noFill/>
          <a:ln w="9525" algn="ctr">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179" name="Text Box 19"/>
          <p:cNvSpPr txBox="1">
            <a:spLocks noChangeArrowheads="1"/>
          </p:cNvSpPr>
          <p:nvPr/>
        </p:nvSpPr>
        <p:spPr bwMode="auto">
          <a:xfrm>
            <a:off x="8529639" y="1635125"/>
            <a:ext cx="1677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200">
                <a:solidFill>
                  <a:srgbClr val="5F5F5F"/>
                </a:solidFill>
              </a:rPr>
              <a:t>Net Value</a:t>
            </a:r>
            <a:br>
              <a:rPr lang="en-US" altLang="en-US" sz="1200">
                <a:solidFill>
                  <a:srgbClr val="5F5F5F"/>
                </a:solidFill>
              </a:rPr>
            </a:br>
            <a:r>
              <a:rPr lang="en-US" altLang="en-US" sz="1200">
                <a:solidFill>
                  <a:srgbClr val="5F5F5F"/>
                </a:solidFill>
              </a:rPr>
              <a:t>(Benefit – Cost)</a:t>
            </a:r>
          </a:p>
        </p:txBody>
      </p:sp>
      <p:sp>
        <p:nvSpPr>
          <p:cNvPr id="348180" name="Text Box 20"/>
          <p:cNvSpPr txBox="1">
            <a:spLocks noChangeArrowheads="1"/>
          </p:cNvSpPr>
          <p:nvPr/>
        </p:nvSpPr>
        <p:spPr bwMode="auto">
          <a:xfrm>
            <a:off x="1966913" y="4948239"/>
            <a:ext cx="27352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dirty="0"/>
              <a:t>The NPI Maturity Model combined with the Management Improvement Framework aid in identifying and categorizing opportunities that will enable </a:t>
            </a:r>
            <a:r>
              <a:rPr lang="en-US" altLang="en-US" sz="1200" dirty="0" smtClean="0"/>
              <a:t>achievement </a:t>
            </a:r>
            <a:r>
              <a:rPr lang="en-US" altLang="en-US" sz="1200" dirty="0"/>
              <a:t>targeted performance improvements</a:t>
            </a:r>
          </a:p>
        </p:txBody>
      </p:sp>
      <p:sp>
        <p:nvSpPr>
          <p:cNvPr id="348181" name="Text Box 21"/>
          <p:cNvSpPr txBox="1">
            <a:spLocks noChangeArrowheads="1"/>
          </p:cNvSpPr>
          <p:nvPr/>
        </p:nvSpPr>
        <p:spPr bwMode="auto">
          <a:xfrm>
            <a:off x="8372476" y="3703639"/>
            <a:ext cx="19907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a:t>Costs and benefits of each detailed recommendation are then calculated to determine total net value across improvement opportunities</a:t>
            </a:r>
          </a:p>
        </p:txBody>
      </p:sp>
      <p:sp>
        <p:nvSpPr>
          <p:cNvPr id="348182" name="Text Box 22"/>
          <p:cNvSpPr txBox="1">
            <a:spLocks noChangeArrowheads="1"/>
          </p:cNvSpPr>
          <p:nvPr/>
        </p:nvSpPr>
        <p:spPr bwMode="auto">
          <a:xfrm>
            <a:off x="5057775" y="3856038"/>
            <a:ext cx="24257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a:t>Improvement opportunities are realized through the implementation of multiple detailed recommendations, each including specific actions that must be implemented, estimated implementation timeframe and resources required</a:t>
            </a:r>
          </a:p>
        </p:txBody>
      </p:sp>
      <p:sp>
        <p:nvSpPr>
          <p:cNvPr id="348183" name="AutoShape 23"/>
          <p:cNvSpPr>
            <a:spLocks noChangeArrowheads="1"/>
          </p:cNvSpPr>
          <p:nvPr/>
        </p:nvSpPr>
        <p:spPr bwMode="auto">
          <a:xfrm rot="5400000">
            <a:off x="3733801" y="2692401"/>
            <a:ext cx="1730375" cy="368300"/>
          </a:xfrm>
          <a:prstGeom prst="triangle">
            <a:avLst>
              <a:gd name="adj" fmla="val 50000"/>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184" name="AutoShape 24"/>
          <p:cNvSpPr>
            <a:spLocks noChangeArrowheads="1"/>
          </p:cNvSpPr>
          <p:nvPr/>
        </p:nvSpPr>
        <p:spPr bwMode="auto">
          <a:xfrm rot="5400000">
            <a:off x="7226301" y="2692401"/>
            <a:ext cx="1730375" cy="368300"/>
          </a:xfrm>
          <a:prstGeom prst="triangle">
            <a:avLst>
              <a:gd name="adj" fmla="val 50000"/>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185" name="Text Box 25"/>
          <p:cNvSpPr txBox="1">
            <a:spLocks noChangeArrowheads="1"/>
          </p:cNvSpPr>
          <p:nvPr/>
        </p:nvSpPr>
        <p:spPr bwMode="auto">
          <a:xfrm>
            <a:off x="1751014" y="676275"/>
            <a:ext cx="852487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dirty="0">
                <a:cs typeface="Times New Roman" panose="02020603050405020304" pitchFamily="18" charset="0"/>
              </a:rPr>
              <a:t>The requirements management improvement plan is based on fundamental </a:t>
            </a:r>
            <a:r>
              <a:rPr lang="en-US" altLang="en-US" sz="1400" i="1" dirty="0" smtClean="0">
                <a:cs typeface="Times New Roman" panose="02020603050405020304" pitchFamily="18" charset="0"/>
              </a:rPr>
              <a:t>principles of lean </a:t>
            </a:r>
            <a:endParaRPr lang="en-US" altLang="en-US" sz="1400" i="1" dirty="0">
              <a:cs typeface="Times New Roman" panose="02020603050405020304" pitchFamily="18" charset="0"/>
            </a:endParaRPr>
          </a:p>
        </p:txBody>
      </p:sp>
      <p:sp>
        <p:nvSpPr>
          <p:cNvPr id="348187" name="Rectangle 27"/>
          <p:cNvSpPr>
            <a:spLocks noGrp="1" noChangeArrowheads="1"/>
          </p:cNvSpPr>
          <p:nvPr>
            <p:ph type="title"/>
          </p:nvPr>
        </p:nvSpPr>
        <p:spPr>
          <a:xfrm>
            <a:off x="1733550" y="152400"/>
            <a:ext cx="7162800" cy="609600"/>
          </a:xfrm>
        </p:spPr>
        <p:txBody>
          <a:bodyPr>
            <a:normAutofit fontScale="90000"/>
          </a:bodyPr>
          <a:lstStyle/>
          <a:p>
            <a:r>
              <a:rPr lang="en-US" altLang="en-US"/>
              <a:t>Improvement Framework</a:t>
            </a:r>
          </a:p>
        </p:txBody>
      </p:sp>
      <p:grpSp>
        <p:nvGrpSpPr>
          <p:cNvPr id="348196" name="Group 36"/>
          <p:cNvGrpSpPr>
            <a:grpSpLocks/>
          </p:cNvGrpSpPr>
          <p:nvPr/>
        </p:nvGrpSpPr>
        <p:grpSpPr bwMode="auto">
          <a:xfrm>
            <a:off x="5067300" y="1982788"/>
            <a:ext cx="2184400" cy="1752600"/>
            <a:chOff x="2232" y="1312"/>
            <a:chExt cx="1376" cy="1104"/>
          </a:xfrm>
        </p:grpSpPr>
        <p:pic>
          <p:nvPicPr>
            <p:cNvPr id="348195" name="Picture 3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56" y="1312"/>
              <a:ext cx="1152" cy="864"/>
            </a:xfrm>
            <a:prstGeom prst="rect">
              <a:avLst/>
            </a:prstGeom>
            <a:noFill/>
            <a:ln w="9525" algn="ctr">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8194" name="Picture 3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92" y="1376"/>
              <a:ext cx="1152" cy="864"/>
            </a:xfrm>
            <a:prstGeom prst="rect">
              <a:avLst/>
            </a:prstGeom>
            <a:noFill/>
            <a:ln w="9525" algn="ctr">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8193" name="Picture 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36" y="1440"/>
              <a:ext cx="1152" cy="864"/>
            </a:xfrm>
            <a:prstGeom prst="rect">
              <a:avLst/>
            </a:prstGeom>
            <a:noFill/>
            <a:ln w="9525" algn="ctr">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8192" name="Picture 3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88" y="1496"/>
              <a:ext cx="1152" cy="864"/>
            </a:xfrm>
            <a:prstGeom prst="rect">
              <a:avLst/>
            </a:prstGeom>
            <a:noFill/>
            <a:ln w="9525" algn="ctr">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8191" name="Picture 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32" y="1552"/>
              <a:ext cx="1152" cy="864"/>
            </a:xfrm>
            <a:prstGeom prst="rect">
              <a:avLst/>
            </a:prstGeom>
            <a:noFill/>
            <a:ln w="9525" algn="ctr">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6689474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1625600" y="1625601"/>
            <a:ext cx="6757988"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571500" indent="-1714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lnSpc>
                <a:spcPct val="90000"/>
              </a:lnSpc>
              <a:buSzPct val="90000"/>
              <a:buFont typeface="Wingdings 2" panose="05020102010507070707" pitchFamily="18" charset="2"/>
              <a:buChar char="¡"/>
            </a:pPr>
            <a:r>
              <a:rPr lang="en-US" altLang="en-US" sz="1300" dirty="0"/>
              <a:t>Deploy </a:t>
            </a:r>
            <a:r>
              <a:rPr lang="en-US" altLang="en-US" sz="1300" dirty="0" err="1"/>
              <a:t>Teamcenter</a:t>
            </a:r>
            <a:r>
              <a:rPr lang="en-US" altLang="en-US" sz="1300" dirty="0"/>
              <a:t> Systems Engineering functionality</a:t>
            </a:r>
            <a:r>
              <a:rPr lang="en-US" altLang="en-US" sz="1300" dirty="0" smtClean="0"/>
              <a:t>.   </a:t>
            </a:r>
            <a:endParaRPr lang="en-US" altLang="en-US" sz="1300" dirty="0"/>
          </a:p>
          <a:p>
            <a:pPr lvl="2">
              <a:lnSpc>
                <a:spcPct val="90000"/>
              </a:lnSpc>
              <a:buSzPct val="90000"/>
              <a:buFont typeface="Arial Unicode MS" panose="020B0604020202020204" pitchFamily="34" charset="-128"/>
              <a:buChar char="−"/>
            </a:pPr>
            <a:r>
              <a:rPr lang="en-US" altLang="en-US" sz="1100" dirty="0"/>
              <a:t>Process design and definition should be central to the </a:t>
            </a:r>
            <a:r>
              <a:rPr lang="en-US" altLang="en-US" sz="1100" dirty="0" err="1"/>
              <a:t>Teamcenter</a:t>
            </a:r>
            <a:r>
              <a:rPr lang="en-US" altLang="en-US" sz="1100" dirty="0"/>
              <a:t> deployment activities</a:t>
            </a:r>
          </a:p>
          <a:p>
            <a:pPr lvl="1">
              <a:lnSpc>
                <a:spcPct val="90000"/>
              </a:lnSpc>
              <a:buSzPct val="90000"/>
              <a:buFont typeface="Wingdings 2" panose="05020102010507070707" pitchFamily="18" charset="2"/>
              <a:buChar char="¡"/>
            </a:pPr>
            <a:r>
              <a:rPr lang="en-US" altLang="en-US" sz="1300" dirty="0"/>
              <a:t>Conduct broad deployment to all level 4 programs </a:t>
            </a:r>
          </a:p>
          <a:p>
            <a:pPr lvl="1">
              <a:lnSpc>
                <a:spcPct val="90000"/>
              </a:lnSpc>
              <a:buSzPct val="90000"/>
              <a:buFont typeface="Wingdings 2" panose="05020102010507070707" pitchFamily="18" charset="2"/>
              <a:buChar char="¡"/>
            </a:pPr>
            <a:r>
              <a:rPr lang="en-US" altLang="en-US" sz="1300" dirty="0"/>
              <a:t>Provide </a:t>
            </a:r>
            <a:r>
              <a:rPr lang="en-US" altLang="en-US" sz="1300" dirty="0" err="1"/>
              <a:t>Teamcenter</a:t>
            </a:r>
            <a:r>
              <a:rPr lang="en-US" altLang="en-US" sz="1300" dirty="0"/>
              <a:t> SE access to all engineers on these programs, enabling them to directly manage all requirements in the application </a:t>
            </a:r>
          </a:p>
          <a:p>
            <a:pPr lvl="1">
              <a:lnSpc>
                <a:spcPct val="90000"/>
              </a:lnSpc>
              <a:buSzPct val="90000"/>
              <a:buFont typeface="Wingdings 2" panose="05020102010507070707" pitchFamily="18" charset="2"/>
              <a:buChar char="¡"/>
            </a:pPr>
            <a:r>
              <a:rPr lang="en-US" altLang="en-US" sz="1300" dirty="0"/>
              <a:t>Uniquely identify requirements by number </a:t>
            </a:r>
          </a:p>
          <a:p>
            <a:pPr lvl="2">
              <a:lnSpc>
                <a:spcPct val="90000"/>
              </a:lnSpc>
              <a:buSzPct val="90000"/>
              <a:buFont typeface="Arial Unicode MS" panose="020B0604020202020204" pitchFamily="34" charset="-128"/>
              <a:buChar char="−"/>
            </a:pPr>
            <a:r>
              <a:rPr lang="en-US" altLang="en-US" sz="1100" dirty="0"/>
              <a:t>During definition, each requirement should be assigned a unique identifier to which associated artifacts are linked (specs, docs, changes, etc..)</a:t>
            </a:r>
          </a:p>
          <a:p>
            <a:pPr lvl="1">
              <a:lnSpc>
                <a:spcPct val="90000"/>
              </a:lnSpc>
              <a:buSzPct val="90000"/>
              <a:buFont typeface="Wingdings 2" panose="05020102010507070707" pitchFamily="18" charset="2"/>
              <a:buChar char="¡"/>
            </a:pPr>
            <a:r>
              <a:rPr lang="en-US" altLang="en-US" sz="1300" dirty="0"/>
              <a:t>Assign one owner per requirement</a:t>
            </a:r>
          </a:p>
          <a:p>
            <a:pPr lvl="2">
              <a:lnSpc>
                <a:spcPct val="90000"/>
              </a:lnSpc>
              <a:buSzPct val="90000"/>
              <a:buFont typeface="Arial Unicode MS" panose="020B0604020202020204" pitchFamily="34" charset="-128"/>
              <a:buChar char="−"/>
            </a:pPr>
            <a:r>
              <a:rPr lang="en-US" altLang="en-US" sz="1100" dirty="0"/>
              <a:t>Each requirement should have one clear owner who assumes total responsibility for definition, linkage, issue identification / resolution and sign-off</a:t>
            </a:r>
          </a:p>
          <a:p>
            <a:pPr lvl="1">
              <a:lnSpc>
                <a:spcPct val="90000"/>
              </a:lnSpc>
              <a:buSzPct val="90000"/>
              <a:buFont typeface="Wingdings 2" panose="05020102010507070707" pitchFamily="18" charset="2"/>
              <a:buChar char="¡"/>
            </a:pPr>
            <a:r>
              <a:rPr lang="en-US" altLang="en-US" sz="1300" dirty="0"/>
              <a:t>Define traceability by upstream and downstream dependencies</a:t>
            </a:r>
            <a:r>
              <a:rPr lang="en-US" altLang="en-US" sz="1100" dirty="0"/>
              <a:t> </a:t>
            </a:r>
          </a:p>
          <a:p>
            <a:pPr lvl="2">
              <a:lnSpc>
                <a:spcPct val="90000"/>
              </a:lnSpc>
              <a:buSzPct val="90000"/>
              <a:buFont typeface="Arial Unicode MS" panose="020B0604020202020204" pitchFamily="34" charset="-128"/>
              <a:buChar char="−"/>
            </a:pPr>
            <a:r>
              <a:rPr lang="en-US" altLang="en-US" sz="1100" dirty="0"/>
              <a:t>The ability to track requirements and their associated designs, applications and test cases is essential to understanding and managing the impact of change </a:t>
            </a:r>
          </a:p>
          <a:p>
            <a:pPr lvl="1">
              <a:lnSpc>
                <a:spcPct val="90000"/>
              </a:lnSpc>
              <a:buSzPct val="90000"/>
              <a:buFont typeface="Wingdings 2" panose="05020102010507070707" pitchFamily="18" charset="2"/>
              <a:buChar char="¡"/>
            </a:pPr>
            <a:r>
              <a:rPr lang="en-US" altLang="en-US" sz="1300" dirty="0"/>
              <a:t>Set and record the priority of each requirement / feature within </a:t>
            </a:r>
            <a:r>
              <a:rPr lang="en-US" altLang="en-US" sz="1300" dirty="0" err="1"/>
              <a:t>Teamcenter</a:t>
            </a:r>
            <a:r>
              <a:rPr lang="en-US" altLang="en-US" sz="1300" dirty="0"/>
              <a:t> to ensure appropriate effort is allocated to activities</a:t>
            </a:r>
          </a:p>
          <a:p>
            <a:pPr lvl="2">
              <a:lnSpc>
                <a:spcPct val="90000"/>
              </a:lnSpc>
              <a:buSzPct val="90000"/>
              <a:buFont typeface="Wingdings 2" panose="05020102010507070707" pitchFamily="18" charset="2"/>
              <a:buChar char="¡"/>
            </a:pPr>
            <a:endParaRPr lang="en-US" altLang="en-US" sz="1300" dirty="0"/>
          </a:p>
        </p:txBody>
      </p:sp>
      <p:sp>
        <p:nvSpPr>
          <p:cNvPr id="148483"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148484" name="Text Box 4"/>
          <p:cNvSpPr txBox="1">
            <a:spLocks noChangeArrowheads="1"/>
          </p:cNvSpPr>
          <p:nvPr/>
        </p:nvSpPr>
        <p:spPr bwMode="auto">
          <a:xfrm>
            <a:off x="32734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148486" name="Text Box 6"/>
          <p:cNvSpPr txBox="1">
            <a:spLocks noChangeArrowheads="1"/>
          </p:cNvSpPr>
          <p:nvPr/>
        </p:nvSpPr>
        <p:spPr bwMode="auto">
          <a:xfrm>
            <a:off x="3011488" y="271463"/>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148487" name="Text Box 7"/>
          <p:cNvSpPr txBox="1">
            <a:spLocks noChangeArrowheads="1"/>
          </p:cNvSpPr>
          <p:nvPr/>
        </p:nvSpPr>
        <p:spPr bwMode="auto">
          <a:xfrm>
            <a:off x="1739901" y="620714"/>
            <a:ext cx="72104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u="sng" dirty="0"/>
              <a:t>Requirements Traceability and Prioritization:</a:t>
            </a:r>
            <a:r>
              <a:rPr lang="en-US" altLang="en-US" dirty="0"/>
              <a:t> </a:t>
            </a:r>
            <a:r>
              <a:rPr lang="en-US" altLang="en-US" sz="1400" i="1" dirty="0"/>
              <a:t>Reduce churn by requirements traceability and </a:t>
            </a:r>
            <a:r>
              <a:rPr lang="en-US" altLang="en-US" sz="1400" i="1" dirty="0" smtClean="0"/>
              <a:t>prioritization</a:t>
            </a:r>
            <a:endParaRPr lang="en-US" altLang="en-US" sz="1400" i="1" dirty="0"/>
          </a:p>
        </p:txBody>
      </p:sp>
      <p:sp>
        <p:nvSpPr>
          <p:cNvPr id="148519" name="Text Box 39"/>
          <p:cNvSpPr txBox="1">
            <a:spLocks noChangeArrowheads="1"/>
          </p:cNvSpPr>
          <p:nvPr/>
        </p:nvSpPr>
        <p:spPr bwMode="gray">
          <a:xfrm>
            <a:off x="1849439" y="1271588"/>
            <a:ext cx="65357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Recommendation Details</a:t>
            </a:r>
          </a:p>
        </p:txBody>
      </p:sp>
      <p:sp>
        <p:nvSpPr>
          <p:cNvPr id="148522" name="Text Box 42"/>
          <p:cNvSpPr txBox="1">
            <a:spLocks noChangeArrowheads="1"/>
          </p:cNvSpPr>
          <p:nvPr/>
        </p:nvSpPr>
        <p:spPr bwMode="gray">
          <a:xfrm>
            <a:off x="8529639" y="2089150"/>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Impact</a:t>
            </a:r>
          </a:p>
        </p:txBody>
      </p:sp>
      <p:sp>
        <p:nvSpPr>
          <p:cNvPr id="148523" name="Text Box 43"/>
          <p:cNvSpPr txBox="1">
            <a:spLocks noChangeArrowheads="1"/>
          </p:cNvSpPr>
          <p:nvPr/>
        </p:nvSpPr>
        <p:spPr bwMode="gray">
          <a:xfrm>
            <a:off x="8529639" y="417353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0" tIns="72000" rIns="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Deployment Resources</a:t>
            </a:r>
          </a:p>
        </p:txBody>
      </p:sp>
      <p:sp>
        <p:nvSpPr>
          <p:cNvPr id="148524" name="Text Box 44"/>
          <p:cNvSpPr txBox="1">
            <a:spLocks noChangeArrowheads="1"/>
          </p:cNvSpPr>
          <p:nvPr/>
        </p:nvSpPr>
        <p:spPr bwMode="gray">
          <a:xfrm>
            <a:off x="8529639" y="12715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Priority</a:t>
            </a:r>
          </a:p>
        </p:txBody>
      </p:sp>
      <p:sp>
        <p:nvSpPr>
          <p:cNvPr id="148526" name="Text Box 46"/>
          <p:cNvSpPr txBox="1">
            <a:spLocks noChangeArrowheads="1"/>
          </p:cNvSpPr>
          <p:nvPr/>
        </p:nvSpPr>
        <p:spPr bwMode="gray">
          <a:xfrm>
            <a:off x="8542338" y="1671638"/>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a:t>High</a:t>
            </a:r>
          </a:p>
        </p:txBody>
      </p:sp>
      <p:graphicFrame>
        <p:nvGraphicFramePr>
          <p:cNvPr id="148527" name="Group 47"/>
          <p:cNvGraphicFramePr>
            <a:graphicFrameLocks noGrp="1"/>
          </p:cNvGraphicFramePr>
          <p:nvPr/>
        </p:nvGraphicFramePr>
        <p:xfrm>
          <a:off x="8531226" y="4625976"/>
          <a:ext cx="1731963" cy="1245363"/>
        </p:xfrm>
        <a:graphic>
          <a:graphicData uri="http://schemas.openxmlformats.org/drawingml/2006/table">
            <a:tbl>
              <a:tblPr/>
              <a:tblGrid>
                <a:gridCol w="412750"/>
                <a:gridCol w="569913"/>
                <a:gridCol w="749300"/>
              </a:tblGrid>
              <a:tr h="3667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FTEs</a:t>
                      </a:r>
                    </a:p>
                  </a:txBody>
                  <a:tcPr marL="27432" marR="27432" marT="27432" marB="27432" anchor="ctr" horzOverflow="overflow">
                    <a:lnL w="12700" cap="flat" cmpd="sng" algn="ctr">
                      <a:solidFill>
                        <a:srgbClr val="5F5F5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Months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Equivalent Hours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r>
              <a:tr h="136525">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Full-Time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287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 / 10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2700 / 3000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r h="106363">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Part-Time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1.5</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2771</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bl>
          </a:graphicData>
        </a:graphic>
      </p:graphicFrame>
      <p:sp>
        <p:nvSpPr>
          <p:cNvPr id="148553" name="Text Box 73"/>
          <p:cNvSpPr txBox="1">
            <a:spLocks noChangeArrowheads="1"/>
          </p:cNvSpPr>
          <p:nvPr/>
        </p:nvSpPr>
        <p:spPr bwMode="auto">
          <a:xfrm>
            <a:off x="8966201" y="5181600"/>
            <a:ext cx="5826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sp>
        <p:nvSpPr>
          <p:cNvPr id="148554" name="Text Box 74"/>
          <p:cNvSpPr txBox="1">
            <a:spLocks noChangeArrowheads="1"/>
          </p:cNvSpPr>
          <p:nvPr/>
        </p:nvSpPr>
        <p:spPr bwMode="auto">
          <a:xfrm>
            <a:off x="9618663" y="5181600"/>
            <a:ext cx="5826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pic>
        <p:nvPicPr>
          <p:cNvPr id="148555" name="Picture 7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6526" y="128588"/>
            <a:ext cx="126206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48654" name="Group 174"/>
          <p:cNvGraphicFramePr>
            <a:graphicFrameLocks noGrp="1"/>
          </p:cNvGraphicFramePr>
          <p:nvPr/>
        </p:nvGraphicFramePr>
        <p:xfrm>
          <a:off x="8555039" y="2474913"/>
          <a:ext cx="1711325" cy="1493520"/>
        </p:xfrm>
        <a:graphic>
          <a:graphicData uri="http://schemas.openxmlformats.org/drawingml/2006/table">
            <a:tbl>
              <a:tblPr/>
              <a:tblGrid>
                <a:gridCol w="855662"/>
                <a:gridCol w="855663"/>
              </a:tblGrid>
              <a:tr h="168275">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anose="020B0604020202020204" pitchFamily="34" charset="0"/>
                        </a:rPr>
                        <a:t>Benefits Range</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r>
              <a:tr h="134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Low</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High</a:t>
                      </a:r>
                    </a:p>
                  </a:txBody>
                  <a:tcPr horzOverflow="overflow">
                    <a:lnL>
                      <a:noFill/>
                    </a:lnL>
                    <a:lnR cap="flat">
                      <a:noFill/>
                    </a:lnR>
                    <a:lnT>
                      <a:noFill/>
                    </a:lnT>
                    <a:lnB>
                      <a:noFill/>
                    </a:lnB>
                    <a:lnTlToBr>
                      <a:noFill/>
                    </a:lnTlToBr>
                    <a:lnBlToTr>
                      <a:noFill/>
                    </a:lnBlToTr>
                    <a:noFill/>
                  </a:tcPr>
                </a:tc>
              </a:tr>
              <a:tr h="153988">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Hours Per Year</a:t>
                      </a:r>
                      <a:endParaRPr kumimoji="0" lang="en-US" altLang="en-US" sz="1200" b="1" i="0" u="none" strike="noStrike" cap="none" normalizeH="0" baseline="0" smtClean="0">
                        <a:ln>
                          <a:noFill/>
                        </a:ln>
                        <a:solidFill>
                          <a:schemeClr val="bg1"/>
                        </a:solidFill>
                        <a:effectLst/>
                        <a:latin typeface="Arial" panose="020B0604020202020204" pitchFamily="34" charset="0"/>
                      </a:endParaRP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72,250</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97,750</a:t>
                      </a:r>
                    </a:p>
                  </a:txBody>
                  <a:tcPr horzOverflow="overflow">
                    <a:lnL>
                      <a:noFill/>
                    </a:lnL>
                    <a:lnR cap="flat">
                      <a:noFill/>
                    </a:lnR>
                    <a:lnT>
                      <a:noFill/>
                    </a:lnT>
                    <a:lnB>
                      <a:noFill/>
                    </a:lnB>
                    <a:lnTlToBr>
                      <a:noFill/>
                    </a:lnTlToBr>
                    <a:lnBlToTr>
                      <a:noFill/>
                    </a:lnBlToTr>
                    <a:noFill/>
                  </a:tcPr>
                </a:tc>
              </a:tr>
              <a:tr h="152400">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FTEs Per Year</a:t>
                      </a: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40</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54</a:t>
                      </a:r>
                    </a:p>
                  </a:txBody>
                  <a:tcPr horzOverflow="overflow">
                    <a:lnL>
                      <a:noFill/>
                    </a:lnL>
                    <a:lnR cap="flat">
                      <a:noFill/>
                    </a:lnR>
                    <a:lnT>
                      <a:noFill/>
                    </a:lnT>
                    <a:lnB cap="flat">
                      <a:noFill/>
                    </a:lnB>
                    <a:lnTlToBr>
                      <a:noFill/>
                    </a:lnTlToBr>
                    <a:lnBlToTr>
                      <a:noFill/>
                    </a:lnBlToTr>
                    <a:noFill/>
                  </a:tcPr>
                </a:tc>
              </a:tr>
            </a:tbl>
          </a:graphicData>
        </a:graphic>
      </p:graphicFrame>
      <p:sp>
        <p:nvSpPr>
          <p:cNvPr id="148640" name="Rectangle 160"/>
          <p:cNvSpPr>
            <a:spLocks noGrp="1" noChangeArrowheads="1"/>
          </p:cNvSpPr>
          <p:nvPr>
            <p:ph type="title"/>
          </p:nvPr>
        </p:nvSpPr>
        <p:spPr>
          <a:xfrm>
            <a:off x="1733550" y="152400"/>
            <a:ext cx="7162800" cy="609600"/>
          </a:xfrm>
        </p:spPr>
        <p:txBody>
          <a:bodyPr>
            <a:normAutofit fontScale="90000"/>
          </a:bodyPr>
          <a:lstStyle/>
          <a:p>
            <a:r>
              <a:rPr lang="en-US" altLang="en-US"/>
              <a:t>Improvement Opportunity 1.0</a:t>
            </a:r>
          </a:p>
        </p:txBody>
      </p:sp>
      <p:sp>
        <p:nvSpPr>
          <p:cNvPr id="148651" name="Line 171"/>
          <p:cNvSpPr>
            <a:spLocks noChangeShapeType="1"/>
          </p:cNvSpPr>
          <p:nvPr/>
        </p:nvSpPr>
        <p:spPr bwMode="auto">
          <a:xfrm>
            <a:off x="8456613" y="1285875"/>
            <a:ext cx="0" cy="4802188"/>
          </a:xfrm>
          <a:prstGeom prst="line">
            <a:avLst/>
          </a:prstGeom>
          <a:noFill/>
          <a:ln w="12700" cap="sq">
            <a:solidFill>
              <a:srgbClr val="FF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059622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ChangeArrowheads="1"/>
          </p:cNvSpPr>
          <p:nvPr/>
        </p:nvSpPr>
        <p:spPr bwMode="auto">
          <a:xfrm>
            <a:off x="1625601" y="1625601"/>
            <a:ext cx="8601075"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627063" indent="-1079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spcBef>
                <a:spcPct val="0"/>
              </a:spcBef>
              <a:buSzPct val="90000"/>
              <a:buFont typeface="Wingdings 2" panose="05020102010507070707" pitchFamily="18" charset="2"/>
              <a:buChar char="¡"/>
            </a:pPr>
            <a:r>
              <a:rPr lang="en-US" altLang="en-US" sz="1100"/>
              <a:t>Data was gathered based on interviews with engineers at multiple levels of the product structure</a:t>
            </a:r>
          </a:p>
          <a:p>
            <a:pPr lvl="1">
              <a:spcBef>
                <a:spcPct val="0"/>
              </a:spcBef>
              <a:buSzPct val="90000"/>
              <a:buFont typeface="Wingdings 2" panose="05020102010507070707" pitchFamily="18" charset="2"/>
              <a:buChar char="¡"/>
            </a:pPr>
            <a:r>
              <a:rPr lang="en-US" altLang="en-US" sz="1100"/>
              <a:t>Number of people per program = 15.8 (based on 25 NPI programs before gateway 3 and lifetime estimate of $235M</a:t>
            </a:r>
          </a:p>
          <a:p>
            <a:pPr lvl="1">
              <a:spcBef>
                <a:spcPct val="0"/>
              </a:spcBef>
              <a:buSzPct val="90000"/>
              <a:buFont typeface="Wingdings 2" panose="05020102010507070707" pitchFamily="18" charset="2"/>
              <a:buChar char="¡"/>
            </a:pPr>
            <a:r>
              <a:rPr lang="en-US" altLang="en-US" sz="1100"/>
              <a:t>Data for reducing churn based on analysis of Monarch release data</a:t>
            </a:r>
          </a:p>
        </p:txBody>
      </p:sp>
      <p:graphicFrame>
        <p:nvGraphicFramePr>
          <p:cNvPr id="356356" name="Group 4"/>
          <p:cNvGraphicFramePr>
            <a:graphicFrameLocks noGrp="1"/>
          </p:cNvGraphicFramePr>
          <p:nvPr/>
        </p:nvGraphicFramePr>
        <p:xfrm>
          <a:off x="1855788" y="4227514"/>
          <a:ext cx="6132512" cy="487680"/>
        </p:xfrm>
        <a:graphic>
          <a:graphicData uri="http://schemas.openxmlformats.org/drawingml/2006/table">
            <a:tbl>
              <a:tblPr/>
              <a:tblGrid>
                <a:gridCol w="1446212"/>
                <a:gridCol w="781050"/>
                <a:gridCol w="781050"/>
                <a:gridCol w="781050"/>
                <a:gridCol w="781050"/>
                <a:gridCol w="781050"/>
                <a:gridCol w="781050"/>
              </a:tblGrid>
              <a:tr h="180975">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Benefit Realization</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1</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2</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3</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4</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Yr 5</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29,040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85,000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85,000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85,000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283,905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6381" name="Text Box 29"/>
          <p:cNvSpPr txBox="1">
            <a:spLocks noChangeArrowheads="1"/>
          </p:cNvSpPr>
          <p:nvPr/>
        </p:nvSpPr>
        <p:spPr bwMode="auto">
          <a:xfrm>
            <a:off x="1747839" y="3943351"/>
            <a:ext cx="30643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Net Benefits Across Programs (Average Hours)</a:t>
            </a:r>
          </a:p>
        </p:txBody>
      </p:sp>
      <p:graphicFrame>
        <p:nvGraphicFramePr>
          <p:cNvPr id="356465" name="Group 113"/>
          <p:cNvGraphicFramePr>
            <a:graphicFrameLocks noGrp="1"/>
          </p:cNvGraphicFramePr>
          <p:nvPr/>
        </p:nvGraphicFramePr>
        <p:xfrm>
          <a:off x="1857375" y="4905375"/>
          <a:ext cx="7797800" cy="975360"/>
        </p:xfrm>
        <a:graphic>
          <a:graphicData uri="http://schemas.openxmlformats.org/drawingml/2006/table">
            <a:tbl>
              <a:tblPr/>
              <a:tblGrid>
                <a:gridCol w="1181100"/>
                <a:gridCol w="3098800"/>
                <a:gridCol w="431800"/>
                <a:gridCol w="685800"/>
                <a:gridCol w="584200"/>
                <a:gridCol w="533400"/>
                <a:gridCol w="698500"/>
                <a:gridCol w="584200"/>
              </a:tblGrid>
              <a:tr h="192088">
                <a:tc rowSpan="4">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Costs &amp; Assumptions</a:t>
                      </a:r>
                      <a:endParaRPr kumimoji="0" lang="en-GB" altLang="en-U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Deployment phase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Full Time Resources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gridSpan="3">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Part Time Resources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87325">
                <a:tc vMerge="1">
                  <a:txBody>
                    <a:bodyPr/>
                    <a:lstStyle/>
                    <a:p>
                      <a:endParaRPr lang="en-US"/>
                    </a:p>
                  </a:txBody>
                  <a:tcPr/>
                </a:tc>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endParaRPr kumimoji="0" lang="en-GB" altLang="en-US" sz="10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18097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Detailed planning, design, configure, test &amp; pilot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56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Arial" panose="020B0604020202020204" pitchFamily="34" charset="0"/>
                        </a:rPr>
                        <a:t>Training and deployment to remaining projects</a:t>
                      </a:r>
                      <a:endParaRPr kumimoji="0" lang="en-GB" altLang="en-US" sz="1000" b="0" i="0" u="none" strike="noStrike" cap="none" normalizeH="0" baseline="0" smtClean="0">
                        <a:ln>
                          <a:noFill/>
                        </a:ln>
                        <a:solidFill>
                          <a:srgbClr val="000000"/>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Arial" panose="020B0604020202020204" pitchFamily="34" charset="0"/>
                        </a:rPr>
                        <a:t>3,000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290513" indent="-176213">
                        <a:spcBef>
                          <a:spcPct val="20000"/>
                        </a:spcBef>
                        <a:defRPr sz="2400">
                          <a:solidFill>
                            <a:schemeClr val="tx1"/>
                          </a:solidFill>
                          <a:latin typeface="Arial" panose="020B0604020202020204" pitchFamily="34" charset="0"/>
                        </a:defRPr>
                      </a:lvl2pPr>
                      <a:lvl3pPr marL="631825" indent="-176213">
                        <a:spcBef>
                          <a:spcPct val="20000"/>
                        </a:spcBef>
                        <a:defRPr sz="2000">
                          <a:solidFill>
                            <a:schemeClr val="tx1"/>
                          </a:solidFill>
                          <a:latin typeface="Arial" panose="020B0604020202020204" pitchFamily="34" charset="0"/>
                        </a:defRPr>
                      </a:lvl3pPr>
                      <a:lvl4pPr marL="915988" indent="-112713">
                        <a:spcBef>
                          <a:spcPct val="20000"/>
                        </a:spcBef>
                        <a:defRPr>
                          <a:solidFill>
                            <a:schemeClr val="tx1"/>
                          </a:solidFill>
                          <a:latin typeface="Arial" panose="020B0604020202020204" pitchFamily="34" charset="0"/>
                        </a:defRPr>
                      </a:lvl4pPr>
                      <a:lvl5pPr marL="1198563" indent="4763">
                        <a:spcBef>
                          <a:spcPct val="20000"/>
                        </a:spcBef>
                        <a:defRPr>
                          <a:solidFill>
                            <a:schemeClr val="tx1"/>
                          </a:solidFill>
                          <a:latin typeface="Arial" panose="020B0604020202020204" pitchFamily="34" charset="0"/>
                        </a:defRPr>
                      </a:lvl5pPr>
                      <a:lvl6pPr marL="1655763" indent="4763" fontAlgn="base">
                        <a:spcBef>
                          <a:spcPct val="20000"/>
                        </a:spcBef>
                        <a:spcAft>
                          <a:spcPct val="0"/>
                        </a:spcAft>
                        <a:defRPr>
                          <a:solidFill>
                            <a:schemeClr val="tx1"/>
                          </a:solidFill>
                          <a:latin typeface="Arial" panose="020B0604020202020204" pitchFamily="34" charset="0"/>
                        </a:defRPr>
                      </a:lvl6pPr>
                      <a:lvl7pPr marL="2112963" indent="4763" fontAlgn="base">
                        <a:spcBef>
                          <a:spcPct val="20000"/>
                        </a:spcBef>
                        <a:spcAft>
                          <a:spcPct val="0"/>
                        </a:spcAft>
                        <a:defRPr>
                          <a:solidFill>
                            <a:schemeClr val="tx1"/>
                          </a:solidFill>
                          <a:latin typeface="Arial" panose="020B0604020202020204" pitchFamily="34" charset="0"/>
                        </a:defRPr>
                      </a:lvl7pPr>
                      <a:lvl8pPr marL="2570163" indent="4763" fontAlgn="base">
                        <a:spcBef>
                          <a:spcPct val="20000"/>
                        </a:spcBef>
                        <a:spcAft>
                          <a:spcPct val="0"/>
                        </a:spcAft>
                        <a:defRPr>
                          <a:solidFill>
                            <a:schemeClr val="tx1"/>
                          </a:solidFill>
                          <a:latin typeface="Arial" panose="020B0604020202020204" pitchFamily="34" charset="0"/>
                        </a:defRPr>
                      </a:lvl8pPr>
                      <a:lvl9pPr marL="3027363" indent="4763"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Arial" panose="020B0604020202020204" pitchFamily="34" charset="0"/>
                        </a:rPr>
                        <a:t>1,385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6466" name="Group 114"/>
          <p:cNvGraphicFramePr>
            <a:graphicFrameLocks noGrp="1"/>
          </p:cNvGraphicFramePr>
          <p:nvPr/>
        </p:nvGraphicFramePr>
        <p:xfrm>
          <a:off x="1857376" y="2424113"/>
          <a:ext cx="8291513" cy="1280160"/>
        </p:xfrm>
        <a:graphic>
          <a:graphicData uri="http://schemas.openxmlformats.org/drawingml/2006/table">
            <a:tbl>
              <a:tblPr/>
              <a:tblGrid>
                <a:gridCol w="3629025"/>
                <a:gridCol w="739775"/>
                <a:gridCol w="739775"/>
                <a:gridCol w="661988"/>
                <a:gridCol w="787400"/>
                <a:gridCol w="866775"/>
                <a:gridCol w="866775"/>
              </a:tblGrid>
              <a:tr h="228600">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rPr>
                        <a:t>Opportunity description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 per program per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Estimated benefits per year across 25 top tier and middle tier programs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5425">
                <a:tc v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FTE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r>
              <a:tr h="22542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chemeClr val="tx1"/>
                          </a:solidFill>
                          <a:effectLst/>
                          <a:latin typeface="Arial" panose="020B0604020202020204"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384175">
                <a:tc>
                  <a:txBody>
                    <a:bodyPr/>
                    <a:lstStyle>
                      <a:lvl1pPr>
                        <a:spcBef>
                          <a:spcPct val="20000"/>
                        </a:spcBef>
                        <a:defRPr sz="2800">
                          <a:solidFill>
                            <a:schemeClr val="tx1"/>
                          </a:solidFill>
                          <a:latin typeface="Arial" panose="020B0604020202020204" pitchFamily="34" charset="0"/>
                        </a:defRPr>
                      </a:lvl1pPr>
                      <a:lvl2pPr marL="338138" indent="-112713">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Reduce churn by requirements traceability and prioritization in Teamcenter Systems 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2,980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3,910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72,250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97,750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54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56456" name="Picture 10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6526" y="128588"/>
            <a:ext cx="126206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6459" name="Text Box 107"/>
          <p:cNvSpPr txBox="1">
            <a:spLocks noChangeArrowheads="1"/>
          </p:cNvSpPr>
          <p:nvPr/>
        </p:nvSpPr>
        <p:spPr bwMode="auto">
          <a:xfrm>
            <a:off x="1741489" y="676275"/>
            <a:ext cx="852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Reduce churn by requirements traceability and prioritization in Teamcenter</a:t>
            </a:r>
            <a:br>
              <a:rPr lang="en-US" altLang="en-US" sz="1400" i="1">
                <a:cs typeface="Times New Roman" panose="02020603050405020304" pitchFamily="18" charset="0"/>
              </a:rPr>
            </a:br>
            <a:r>
              <a:rPr lang="en-US" altLang="en-US" sz="1400" i="1">
                <a:cs typeface="Times New Roman" panose="02020603050405020304" pitchFamily="18" charset="0"/>
              </a:rPr>
              <a:t>Systems Engineering</a:t>
            </a:r>
          </a:p>
        </p:txBody>
      </p:sp>
      <p:sp>
        <p:nvSpPr>
          <p:cNvPr id="356461" name="Text Box 109"/>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Assumptions</a:t>
            </a:r>
          </a:p>
        </p:txBody>
      </p:sp>
      <p:sp>
        <p:nvSpPr>
          <p:cNvPr id="12" name="Rectangle 9"/>
          <p:cNvSpPr>
            <a:spLocks noGrp="1" noChangeArrowheads="1"/>
          </p:cNvSpPr>
          <p:nvPr>
            <p:ph type="title"/>
          </p:nvPr>
        </p:nvSpPr>
        <p:spPr>
          <a:xfrm>
            <a:off x="1738313" y="152400"/>
            <a:ext cx="7162800" cy="609600"/>
          </a:xfrm>
        </p:spPr>
        <p:txBody>
          <a:bodyPr>
            <a:normAutofit fontScale="90000"/>
          </a:bodyPr>
          <a:lstStyle/>
          <a:p>
            <a:r>
              <a:rPr lang="en-US" altLang="en-US" dirty="0"/>
              <a:t>Benefits 1.0</a:t>
            </a:r>
          </a:p>
        </p:txBody>
      </p:sp>
    </p:spTree>
    <p:extLst>
      <p:ext uri="{BB962C8B-B14F-4D97-AF65-F5344CB8AC3E}">
        <p14:creationId xmlns:p14="http://schemas.microsoft.com/office/powerpoint/2010/main" val="20269281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ChangeArrowheads="1"/>
          </p:cNvSpPr>
          <p:nvPr/>
        </p:nvSpPr>
        <p:spPr bwMode="auto">
          <a:xfrm>
            <a:off x="1625600" y="1625601"/>
            <a:ext cx="7989888" cy="341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627063" indent="-107950">
              <a:spcBef>
                <a:spcPct val="20000"/>
              </a:spcBef>
              <a:buChar char="•"/>
              <a:defRPr sz="2000">
                <a:solidFill>
                  <a:schemeClr val="tx1"/>
                </a:solidFill>
                <a:latin typeface="Arial" panose="020B0604020202020204" pitchFamily="34" charset="0"/>
              </a:defRPr>
            </a:lvl3pPr>
            <a:lvl4pPr marL="927100" indent="-120650">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spcBef>
                <a:spcPct val="30000"/>
              </a:spcBef>
              <a:buSzPct val="90000"/>
              <a:buFont typeface="Wingdings 2" panose="05020102010507070707" pitchFamily="18" charset="2"/>
              <a:buChar char="¡"/>
            </a:pPr>
            <a:r>
              <a:rPr lang="en-US" altLang="en-US" sz="1300"/>
              <a:t>Improved quality and reduced field failure issues</a:t>
            </a:r>
          </a:p>
          <a:p>
            <a:pPr lvl="1">
              <a:spcBef>
                <a:spcPct val="30000"/>
              </a:spcBef>
              <a:buSzPct val="90000"/>
              <a:buFont typeface="Wingdings 2" panose="05020102010507070707" pitchFamily="18" charset="2"/>
              <a:buChar char="¡"/>
            </a:pPr>
            <a:r>
              <a:rPr lang="en-US" altLang="en-US" sz="1300"/>
              <a:t>Streamlined and automated process with increased adherence</a:t>
            </a:r>
          </a:p>
          <a:p>
            <a:pPr lvl="1">
              <a:spcBef>
                <a:spcPct val="30000"/>
              </a:spcBef>
              <a:buSzPct val="90000"/>
              <a:buFont typeface="Wingdings 2" panose="05020102010507070707" pitchFamily="18" charset="2"/>
              <a:buChar char="¡"/>
            </a:pPr>
            <a:r>
              <a:rPr lang="en-US" altLang="en-US" sz="1300"/>
              <a:t>Improved ability to manage customer requirements and the impact of changes across business units</a:t>
            </a:r>
          </a:p>
          <a:p>
            <a:pPr lvl="1">
              <a:spcBef>
                <a:spcPct val="30000"/>
              </a:spcBef>
              <a:buSzPct val="90000"/>
              <a:buFont typeface="Wingdings 2" panose="05020102010507070707" pitchFamily="18" charset="2"/>
              <a:buChar char="¡"/>
            </a:pPr>
            <a:r>
              <a:rPr lang="en-US" altLang="en-US" sz="1300"/>
              <a:t>Improved responsiveness to market changes</a:t>
            </a:r>
          </a:p>
          <a:p>
            <a:pPr lvl="1">
              <a:spcBef>
                <a:spcPct val="30000"/>
              </a:spcBef>
              <a:buSzPct val="90000"/>
              <a:buFont typeface="Wingdings 2" panose="05020102010507070707" pitchFamily="18" charset="2"/>
              <a:buChar char="¡"/>
            </a:pPr>
            <a:r>
              <a:rPr lang="en-US" altLang="en-US" sz="1300"/>
              <a:t>Mitigation of confusion and misinterpretation due to clear, consistent format in capturing and communicating requirements</a:t>
            </a:r>
          </a:p>
          <a:p>
            <a:pPr lvl="1">
              <a:spcBef>
                <a:spcPct val="30000"/>
              </a:spcBef>
              <a:buSzPct val="90000"/>
              <a:buFont typeface="Wingdings 2" panose="05020102010507070707" pitchFamily="18" charset="2"/>
              <a:buChar char="¡"/>
            </a:pPr>
            <a:r>
              <a:rPr lang="en-US" altLang="en-US" sz="1300"/>
              <a:t>Provides common direction for multi-site project collaboration and drives product design</a:t>
            </a:r>
          </a:p>
          <a:p>
            <a:pPr lvl="1">
              <a:spcBef>
                <a:spcPct val="30000"/>
              </a:spcBef>
              <a:buSzPct val="90000"/>
              <a:buFont typeface="Wingdings 2" panose="05020102010507070707" pitchFamily="18" charset="2"/>
              <a:buChar char="¡"/>
            </a:pPr>
            <a:r>
              <a:rPr lang="en-US" altLang="en-US" sz="1300"/>
              <a:t>Visibility into all open requirements allows prioritization and resource allocation</a:t>
            </a:r>
          </a:p>
          <a:p>
            <a:pPr lvl="1">
              <a:spcBef>
                <a:spcPct val="30000"/>
              </a:spcBef>
              <a:buSzPct val="90000"/>
              <a:buFont typeface="Wingdings 2" panose="05020102010507070707" pitchFamily="18" charset="2"/>
              <a:buChar char="¡"/>
            </a:pPr>
            <a:r>
              <a:rPr lang="en-US" altLang="en-US" sz="1300"/>
              <a:t>Improved ability to de-scope project to meet shortened timeframes</a:t>
            </a:r>
          </a:p>
          <a:p>
            <a:pPr lvl="1">
              <a:spcBef>
                <a:spcPct val="30000"/>
              </a:spcBef>
              <a:buSzPct val="90000"/>
              <a:buFont typeface="Wingdings 2" panose="05020102010507070707" pitchFamily="18" charset="2"/>
              <a:buChar char="¡"/>
            </a:pPr>
            <a:r>
              <a:rPr lang="en-US" altLang="en-US" sz="1300"/>
              <a:t>Better ability to integrate machine programs</a:t>
            </a:r>
          </a:p>
          <a:p>
            <a:pPr lvl="1">
              <a:spcBef>
                <a:spcPct val="30000"/>
              </a:spcBef>
              <a:buSzPct val="90000"/>
              <a:buFont typeface="Wingdings 2" panose="05020102010507070707" pitchFamily="18" charset="2"/>
              <a:buChar char="¡"/>
            </a:pPr>
            <a:endParaRPr lang="en-US" altLang="en-US" sz="1300"/>
          </a:p>
        </p:txBody>
      </p:sp>
      <p:sp>
        <p:nvSpPr>
          <p:cNvPr id="357379"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357381" name="Text Box 5"/>
          <p:cNvSpPr txBox="1">
            <a:spLocks noChangeArrowheads="1"/>
          </p:cNvSpPr>
          <p:nvPr/>
        </p:nvSpPr>
        <p:spPr bwMode="auto">
          <a:xfrm>
            <a:off x="3011488" y="271463"/>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pic>
        <p:nvPicPr>
          <p:cNvPr id="35738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6526" y="128588"/>
            <a:ext cx="126206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7385" name="Rectangle 9"/>
          <p:cNvSpPr>
            <a:spLocks noGrp="1" noChangeArrowheads="1"/>
          </p:cNvSpPr>
          <p:nvPr>
            <p:ph type="title"/>
          </p:nvPr>
        </p:nvSpPr>
        <p:spPr>
          <a:xfrm>
            <a:off x="1738313" y="152400"/>
            <a:ext cx="7162800" cy="609600"/>
          </a:xfrm>
        </p:spPr>
        <p:txBody>
          <a:bodyPr>
            <a:normAutofit fontScale="90000"/>
          </a:bodyPr>
          <a:lstStyle/>
          <a:p>
            <a:r>
              <a:rPr lang="en-US" altLang="en-US" dirty="0"/>
              <a:t>Benefits 1.0</a:t>
            </a:r>
          </a:p>
        </p:txBody>
      </p:sp>
      <p:sp>
        <p:nvSpPr>
          <p:cNvPr id="357386" name="Text Box 10"/>
          <p:cNvSpPr txBox="1">
            <a:spLocks noChangeArrowheads="1"/>
          </p:cNvSpPr>
          <p:nvPr/>
        </p:nvSpPr>
        <p:spPr bwMode="auto">
          <a:xfrm>
            <a:off x="1741489" y="676275"/>
            <a:ext cx="852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i="1">
                <a:cs typeface="Times New Roman" panose="02020603050405020304" pitchFamily="18" charset="0"/>
              </a:rPr>
              <a:t>Reduce churn by requirements traceability and prioritization in Teamcenter</a:t>
            </a:r>
            <a:br>
              <a:rPr lang="en-US" altLang="en-US" sz="1400" i="1">
                <a:cs typeface="Times New Roman" panose="02020603050405020304" pitchFamily="18" charset="0"/>
              </a:rPr>
            </a:br>
            <a:r>
              <a:rPr lang="en-US" altLang="en-US" sz="1400" i="1">
                <a:cs typeface="Times New Roman" panose="02020603050405020304" pitchFamily="18" charset="0"/>
              </a:rPr>
              <a:t>Systems Engineering</a:t>
            </a:r>
          </a:p>
        </p:txBody>
      </p:sp>
      <p:sp>
        <p:nvSpPr>
          <p:cNvPr id="357389" name="Text Box 13"/>
          <p:cNvSpPr txBox="1">
            <a:spLocks noChangeArrowheads="1"/>
          </p:cNvSpPr>
          <p:nvPr/>
        </p:nvSpPr>
        <p:spPr bwMode="gray">
          <a:xfrm>
            <a:off x="1849439" y="1271588"/>
            <a:ext cx="84153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Additional Soft Benefits – Not Quantified</a:t>
            </a:r>
          </a:p>
        </p:txBody>
      </p:sp>
    </p:spTree>
    <p:extLst>
      <p:ext uri="{BB962C8B-B14F-4D97-AF65-F5344CB8AC3E}">
        <p14:creationId xmlns:p14="http://schemas.microsoft.com/office/powerpoint/2010/main" val="24911428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1625601" y="1624014"/>
            <a:ext cx="6818313" cy="402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7432"/>
          <a:lstStyle>
            <a:lvl1pPr>
              <a:spcBef>
                <a:spcPct val="20000"/>
              </a:spcBef>
              <a:buChar char="•"/>
              <a:defRPr sz="2800">
                <a:solidFill>
                  <a:schemeClr val="tx1"/>
                </a:solidFill>
                <a:latin typeface="Arial" panose="020B0604020202020204" pitchFamily="34" charset="0"/>
              </a:defRPr>
            </a:lvl1pPr>
            <a:lvl2pPr marL="285750" indent="-171450">
              <a:spcBef>
                <a:spcPct val="20000"/>
              </a:spcBef>
              <a:buChar char="–"/>
              <a:defRPr sz="2400">
                <a:solidFill>
                  <a:schemeClr val="tx1"/>
                </a:solidFill>
                <a:latin typeface="Arial" panose="020B0604020202020204" pitchFamily="34" charset="0"/>
              </a:defRPr>
            </a:lvl2pPr>
            <a:lvl3pPr marL="568325" indent="-168275">
              <a:spcBef>
                <a:spcPct val="20000"/>
              </a:spcBef>
              <a:buChar char="•"/>
              <a:defRPr sz="2000">
                <a:solidFill>
                  <a:schemeClr val="tx1"/>
                </a:solidFill>
                <a:latin typeface="Arial" panose="020B0604020202020204" pitchFamily="34" charset="0"/>
              </a:defRPr>
            </a:lvl3pPr>
            <a:lvl4pPr marL="857250" indent="-174625">
              <a:spcBef>
                <a:spcPct val="20000"/>
              </a:spcBef>
              <a:buChar char="–"/>
              <a:defRPr>
                <a:solidFill>
                  <a:schemeClr val="tx1"/>
                </a:solidFill>
                <a:latin typeface="Arial" panose="020B0604020202020204" pitchFamily="34" charset="0"/>
              </a:defRPr>
            </a:lvl4pPr>
            <a:lvl5pPr marL="2292350" indent="-342900">
              <a:spcBef>
                <a:spcPct val="20000"/>
              </a:spcBef>
              <a:buChar char="»"/>
              <a:defRPr>
                <a:solidFill>
                  <a:schemeClr val="tx1"/>
                </a:solidFill>
                <a:latin typeface="Arial" panose="020B0604020202020204" pitchFamily="34" charset="0"/>
              </a:defRPr>
            </a:lvl5pPr>
            <a:lvl6pPr marL="2749550" indent="-342900" fontAlgn="base">
              <a:spcBef>
                <a:spcPct val="20000"/>
              </a:spcBef>
              <a:spcAft>
                <a:spcPct val="0"/>
              </a:spcAft>
              <a:buChar char="»"/>
              <a:defRPr>
                <a:solidFill>
                  <a:schemeClr val="tx1"/>
                </a:solidFill>
                <a:latin typeface="Arial" panose="020B0604020202020204" pitchFamily="34" charset="0"/>
              </a:defRPr>
            </a:lvl6pPr>
            <a:lvl7pPr marL="3206750" indent="-342900" fontAlgn="base">
              <a:spcBef>
                <a:spcPct val="20000"/>
              </a:spcBef>
              <a:spcAft>
                <a:spcPct val="0"/>
              </a:spcAft>
              <a:buChar char="»"/>
              <a:defRPr>
                <a:solidFill>
                  <a:schemeClr val="tx1"/>
                </a:solidFill>
                <a:latin typeface="Arial" panose="020B0604020202020204" pitchFamily="34" charset="0"/>
              </a:defRPr>
            </a:lvl7pPr>
            <a:lvl8pPr marL="3663950" indent="-342900" fontAlgn="base">
              <a:spcBef>
                <a:spcPct val="20000"/>
              </a:spcBef>
              <a:spcAft>
                <a:spcPct val="0"/>
              </a:spcAft>
              <a:buChar char="»"/>
              <a:defRPr>
                <a:solidFill>
                  <a:schemeClr val="tx1"/>
                </a:solidFill>
                <a:latin typeface="Arial" panose="020B0604020202020204" pitchFamily="34" charset="0"/>
              </a:defRPr>
            </a:lvl8pPr>
            <a:lvl9pPr marL="4121150" indent="-342900" fontAlgn="base">
              <a:spcBef>
                <a:spcPct val="20000"/>
              </a:spcBef>
              <a:spcAft>
                <a:spcPct val="0"/>
              </a:spcAft>
              <a:buChar char="»"/>
              <a:defRPr>
                <a:solidFill>
                  <a:schemeClr val="tx1"/>
                </a:solidFill>
                <a:latin typeface="Arial" panose="020B0604020202020204" pitchFamily="34" charset="0"/>
              </a:defRPr>
            </a:lvl9pPr>
          </a:lstStyle>
          <a:p>
            <a:pPr lvl="1">
              <a:lnSpc>
                <a:spcPct val="90000"/>
              </a:lnSpc>
              <a:buSzPct val="90000"/>
              <a:buFont typeface="Wingdings 2" panose="05020102010507070707" pitchFamily="18" charset="2"/>
              <a:buChar char="¡"/>
            </a:pPr>
            <a:r>
              <a:rPr lang="en-US" altLang="en-US" sz="1300"/>
              <a:t>Define the sub-system and system scope of work and its respective dependencies</a:t>
            </a:r>
          </a:p>
          <a:p>
            <a:pPr lvl="2">
              <a:lnSpc>
                <a:spcPct val="90000"/>
              </a:lnSpc>
              <a:buSzPct val="90000"/>
              <a:buFont typeface="Arial Unicode MS" panose="020B0604020202020204" pitchFamily="34" charset="-128"/>
              <a:buChar char="−"/>
            </a:pPr>
            <a:r>
              <a:rPr lang="en-US" altLang="en-US" sz="1100"/>
              <a:t>Identify 2 - 3 lead customers/users at product launch with product segment knowledge of features and functions to define machine features that are critical to customer needs including:</a:t>
            </a:r>
          </a:p>
          <a:p>
            <a:pPr lvl="3">
              <a:lnSpc>
                <a:spcPct val="90000"/>
              </a:lnSpc>
              <a:buSzPct val="90000"/>
              <a:buFont typeface="Wingdings 2" panose="05020102010507070707" pitchFamily="18" charset="2"/>
              <a:buChar char=""/>
            </a:pPr>
            <a:r>
              <a:rPr lang="en-US" altLang="en-US" sz="1000"/>
              <a:t>Value – indicates the relative benefit to the customer </a:t>
            </a:r>
          </a:p>
          <a:p>
            <a:pPr lvl="3">
              <a:lnSpc>
                <a:spcPct val="90000"/>
              </a:lnSpc>
              <a:buSzPct val="90000"/>
              <a:buFont typeface="Wingdings 2" panose="05020102010507070707" pitchFamily="18" charset="2"/>
              <a:buChar char=""/>
            </a:pPr>
            <a:r>
              <a:rPr lang="en-US" altLang="en-US" sz="1000"/>
              <a:t>Cost – design and development, testing, materials, etc</a:t>
            </a:r>
          </a:p>
          <a:p>
            <a:pPr lvl="3">
              <a:lnSpc>
                <a:spcPct val="90000"/>
              </a:lnSpc>
              <a:buSzPct val="90000"/>
              <a:buFont typeface="Wingdings 2" panose="05020102010507070707" pitchFamily="18" charset="2"/>
              <a:buChar char=""/>
            </a:pPr>
            <a:r>
              <a:rPr lang="en-US" altLang="en-US" sz="1000"/>
              <a:t>Risk – rating based on factors including, but not limited to complexity, supplier risk, reuse potential, etc…</a:t>
            </a:r>
          </a:p>
          <a:p>
            <a:pPr lvl="3">
              <a:lnSpc>
                <a:spcPct val="90000"/>
              </a:lnSpc>
              <a:buSzPct val="90000"/>
              <a:buFont typeface="Wingdings 2" panose="05020102010507070707" pitchFamily="18" charset="2"/>
              <a:buChar char=""/>
            </a:pPr>
            <a:r>
              <a:rPr lang="en-US" altLang="en-US" sz="1000"/>
              <a:t>Timeframe – indicates design and development duration</a:t>
            </a:r>
          </a:p>
          <a:p>
            <a:pPr lvl="3">
              <a:lnSpc>
                <a:spcPct val="90000"/>
              </a:lnSpc>
              <a:buSzPct val="90000"/>
              <a:buFont typeface="Wingdings 2" panose="05020102010507070707" pitchFamily="18" charset="2"/>
              <a:buChar char=""/>
            </a:pPr>
            <a:r>
              <a:rPr lang="en-US" altLang="en-US" sz="1000"/>
              <a:t>Resource requirements – identify effort and skill required to complete design and development activities</a:t>
            </a:r>
          </a:p>
          <a:p>
            <a:pPr lvl="3">
              <a:lnSpc>
                <a:spcPct val="90000"/>
              </a:lnSpc>
              <a:buSzPct val="90000"/>
              <a:buFont typeface="Wingdings 2" panose="05020102010507070707" pitchFamily="18" charset="2"/>
              <a:buChar char=""/>
            </a:pPr>
            <a:r>
              <a:rPr lang="en-US" altLang="en-US" sz="1000"/>
              <a:t>Dependencies – linkage between sub-systems and systems </a:t>
            </a:r>
          </a:p>
          <a:p>
            <a:pPr lvl="2">
              <a:lnSpc>
                <a:spcPct val="90000"/>
              </a:lnSpc>
              <a:buSzPct val="90000"/>
              <a:buFont typeface="Arial Unicode MS" panose="020B0604020202020204" pitchFamily="34" charset="-128"/>
              <a:buChar char="−"/>
            </a:pPr>
            <a:r>
              <a:rPr lang="en-US" altLang="en-US" sz="1100"/>
              <a:t>Engineers should have flexibility to define requirements and specifications such that downstream users understand form, fit, function and dependencies </a:t>
            </a:r>
          </a:p>
          <a:p>
            <a:pPr lvl="2">
              <a:lnSpc>
                <a:spcPct val="90000"/>
              </a:lnSpc>
              <a:buSzPct val="90000"/>
              <a:buFont typeface="Arial Unicode MS" panose="020B0604020202020204" pitchFamily="34" charset="-128"/>
              <a:buChar char="−"/>
            </a:pPr>
            <a:r>
              <a:rPr lang="en-US" altLang="en-US" sz="1100"/>
              <a:t>Finalized requirements are contingent upon downstream approval; ensuring that content is suitable for lower level requirement, design and test case definition</a:t>
            </a:r>
          </a:p>
          <a:p>
            <a:pPr lvl="1">
              <a:lnSpc>
                <a:spcPct val="90000"/>
              </a:lnSpc>
              <a:buSzPct val="90000"/>
              <a:buFont typeface="Wingdings 2" panose="05020102010507070707" pitchFamily="18" charset="2"/>
              <a:buChar char="¡"/>
            </a:pPr>
            <a:r>
              <a:rPr lang="en-US" altLang="en-US" sz="1300"/>
              <a:t>Employ rigorous controls starting at product launch and freeze requirements at each level of the product structure starting from machine features, system requirements, sub-system requirements and technical specifications to ensure all requirements are frozen at GW 3. Post GW 3, all changes are formally and rigorously controlled via the engineering change process</a:t>
            </a:r>
          </a:p>
          <a:p>
            <a:pPr lvl="2">
              <a:lnSpc>
                <a:spcPct val="90000"/>
              </a:lnSpc>
              <a:buSzPct val="90000"/>
              <a:buFont typeface="Arial Unicode MS" panose="020B0604020202020204" pitchFamily="34" charset="-128"/>
              <a:buChar char="−"/>
            </a:pPr>
            <a:r>
              <a:rPr lang="en-US" altLang="en-US" sz="1100"/>
              <a:t>Map high level customer requirements to machine features and decompose functional requirements to the sub-system and component levels</a:t>
            </a:r>
          </a:p>
          <a:p>
            <a:pPr lvl="2">
              <a:lnSpc>
                <a:spcPct val="90000"/>
              </a:lnSpc>
              <a:buSzPct val="90000"/>
              <a:buFont typeface="Arial Unicode MS" panose="020B0604020202020204" pitchFamily="34" charset="-128"/>
              <a:buChar char="−"/>
            </a:pPr>
            <a:r>
              <a:rPr lang="en-US" altLang="en-US" sz="1100"/>
              <a:t>Progressively lock requirements at each stage of the product hierarchy to ensure major requirements are set in order to reduce churn during requirements development, engineering design and development, and testing</a:t>
            </a:r>
          </a:p>
          <a:p>
            <a:pPr lvl="2">
              <a:lnSpc>
                <a:spcPct val="90000"/>
              </a:lnSpc>
              <a:buSzPct val="90000"/>
              <a:buFont typeface="Arial Unicode MS" panose="020B0604020202020204" pitchFamily="34" charset="-128"/>
              <a:buChar char="−"/>
            </a:pPr>
            <a:r>
              <a:rPr lang="en-US" altLang="en-US" sz="1100"/>
              <a:t>Conduct meetings involving relevant cross-functional teams with emphasis on locking requirements and identifying interface conditions at each level</a:t>
            </a:r>
          </a:p>
        </p:txBody>
      </p:sp>
      <p:sp>
        <p:nvSpPr>
          <p:cNvPr id="146435" name="Text Box 3"/>
          <p:cNvSpPr txBox="1">
            <a:spLocks noChangeArrowheads="1"/>
          </p:cNvSpPr>
          <p:nvPr/>
        </p:nvSpPr>
        <p:spPr bwMode="auto">
          <a:xfrm>
            <a:off x="28670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5000"/>
              </a:spcBef>
              <a:spcAft>
                <a:spcPct val="15000"/>
              </a:spcAft>
              <a:buClr>
                <a:schemeClr val="tx1"/>
              </a:buClr>
              <a:buFont typeface="Wingdings 2" panose="05020102010507070707" pitchFamily="18" charset="2"/>
              <a:buChar char="¡"/>
            </a:pPr>
            <a:endParaRPr lang="en-US" altLang="en-US" sz="1000"/>
          </a:p>
        </p:txBody>
      </p:sp>
      <p:sp>
        <p:nvSpPr>
          <p:cNvPr id="146436" name="Text Box 4"/>
          <p:cNvSpPr txBox="1">
            <a:spLocks noChangeArrowheads="1"/>
          </p:cNvSpPr>
          <p:nvPr/>
        </p:nvSpPr>
        <p:spPr bwMode="auto">
          <a:xfrm>
            <a:off x="3273425" y="0"/>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146438" name="Text Box 6"/>
          <p:cNvSpPr txBox="1">
            <a:spLocks noChangeArrowheads="1"/>
          </p:cNvSpPr>
          <p:nvPr/>
        </p:nvSpPr>
        <p:spPr bwMode="auto">
          <a:xfrm>
            <a:off x="3011488" y="271463"/>
            <a:ext cx="7124700" cy="68580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12713" indent="-112713">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95000"/>
              </a:lnSpc>
              <a:spcBef>
                <a:spcPct val="30000"/>
              </a:spcBef>
              <a:spcAft>
                <a:spcPct val="15000"/>
              </a:spcAft>
              <a:buClr>
                <a:schemeClr val="tx1"/>
              </a:buClr>
              <a:buFont typeface="Wingdings 2" panose="05020102010507070707" pitchFamily="18" charset="2"/>
              <a:buChar char="¡"/>
            </a:pPr>
            <a:endParaRPr lang="en-US" altLang="en-US" sz="1000"/>
          </a:p>
        </p:txBody>
      </p:sp>
      <p:sp>
        <p:nvSpPr>
          <p:cNvPr id="146439" name="Text Box 7"/>
          <p:cNvSpPr txBox="1">
            <a:spLocks noChangeArrowheads="1"/>
          </p:cNvSpPr>
          <p:nvPr/>
        </p:nvSpPr>
        <p:spPr bwMode="auto">
          <a:xfrm>
            <a:off x="1739900" y="674688"/>
            <a:ext cx="74183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463550" indent="-223838">
              <a:defRPr>
                <a:solidFill>
                  <a:schemeClr val="tx1"/>
                </a:solidFill>
                <a:latin typeface="Arial" panose="020B0604020202020204" pitchFamily="34" charset="0"/>
              </a:defRPr>
            </a:lvl2pPr>
            <a:lvl3pPr marL="1536700" indent="-457200">
              <a:defRPr>
                <a:solidFill>
                  <a:schemeClr val="tx1"/>
                </a:solidFill>
                <a:latin typeface="Arial" panose="020B0604020202020204" pitchFamily="34" charset="0"/>
              </a:defRPr>
            </a:lvl3pPr>
            <a:lvl4pPr marL="2108200" indent="-457200">
              <a:defRPr>
                <a:solidFill>
                  <a:schemeClr val="tx1"/>
                </a:solidFill>
                <a:latin typeface="Arial" panose="020B0604020202020204" pitchFamily="34" charset="0"/>
              </a:defRPr>
            </a:lvl4pPr>
            <a:lvl5pPr marL="2679700" indent="-457200">
              <a:defRPr>
                <a:solidFill>
                  <a:schemeClr val="tx1"/>
                </a:solidFill>
                <a:latin typeface="Arial" panose="020B0604020202020204" pitchFamily="34" charset="0"/>
              </a:defRPr>
            </a:lvl5pPr>
            <a:lvl6pPr marL="3136900" indent="-457200" fontAlgn="base">
              <a:spcBef>
                <a:spcPct val="0"/>
              </a:spcBef>
              <a:spcAft>
                <a:spcPct val="0"/>
              </a:spcAft>
              <a:defRPr>
                <a:solidFill>
                  <a:schemeClr val="tx1"/>
                </a:solidFill>
                <a:latin typeface="Arial" panose="020B0604020202020204" pitchFamily="34" charset="0"/>
              </a:defRPr>
            </a:lvl6pPr>
            <a:lvl7pPr marL="3594100" indent="-457200" fontAlgn="base">
              <a:spcBef>
                <a:spcPct val="0"/>
              </a:spcBef>
              <a:spcAft>
                <a:spcPct val="0"/>
              </a:spcAft>
              <a:defRPr>
                <a:solidFill>
                  <a:schemeClr val="tx1"/>
                </a:solidFill>
                <a:latin typeface="Arial" panose="020B0604020202020204" pitchFamily="34" charset="0"/>
              </a:defRPr>
            </a:lvl7pPr>
            <a:lvl8pPr marL="4051300" indent="-457200" fontAlgn="base">
              <a:spcBef>
                <a:spcPct val="0"/>
              </a:spcBef>
              <a:spcAft>
                <a:spcPct val="0"/>
              </a:spcAft>
              <a:defRPr>
                <a:solidFill>
                  <a:schemeClr val="tx1"/>
                </a:solidFill>
                <a:latin typeface="Arial" panose="020B0604020202020204" pitchFamily="34" charset="0"/>
              </a:defRPr>
            </a:lvl8pPr>
            <a:lvl9pPr marL="4508500" indent="-457200" fontAlgn="base">
              <a:spcBef>
                <a:spcPct val="0"/>
              </a:spcBef>
              <a:spcAft>
                <a:spcPct val="0"/>
              </a:spcAft>
              <a:defRPr>
                <a:solidFill>
                  <a:schemeClr val="tx1"/>
                </a:solidFill>
                <a:latin typeface="Arial" panose="020B0604020202020204" pitchFamily="34" charset="0"/>
              </a:defRPr>
            </a:lvl9pPr>
          </a:lstStyle>
          <a:p>
            <a:pPr eaLnBrk="0" hangingPunct="0">
              <a:spcAft>
                <a:spcPct val="25000"/>
              </a:spcAft>
            </a:pPr>
            <a:r>
              <a:rPr lang="en-US" altLang="en-US" sz="1400" u="sng">
                <a:solidFill>
                  <a:srgbClr val="000000"/>
                </a:solidFill>
                <a:cs typeface="Times New Roman" panose="02020603050405020304" pitchFamily="18" charset="0"/>
              </a:rPr>
              <a:t>Prioritize and Freeze Requirements:</a:t>
            </a:r>
            <a:r>
              <a:rPr lang="en-US" altLang="en-US" sz="1400" i="1">
                <a:solidFill>
                  <a:srgbClr val="000000"/>
                </a:solidFill>
                <a:cs typeface="Times New Roman" panose="02020603050405020304" pitchFamily="18" charset="0"/>
              </a:rPr>
              <a:t> Reduce churn by better defining, prioritizing and freezing requirements by GW 3</a:t>
            </a:r>
          </a:p>
        </p:txBody>
      </p:sp>
      <p:sp>
        <p:nvSpPr>
          <p:cNvPr id="146459" name="Text Box 27"/>
          <p:cNvSpPr txBox="1">
            <a:spLocks noChangeArrowheads="1"/>
          </p:cNvSpPr>
          <p:nvPr/>
        </p:nvSpPr>
        <p:spPr bwMode="gray">
          <a:xfrm>
            <a:off x="8529639" y="22621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Impact</a:t>
            </a:r>
          </a:p>
        </p:txBody>
      </p:sp>
      <p:sp>
        <p:nvSpPr>
          <p:cNvPr id="146460" name="Text Box 28"/>
          <p:cNvSpPr txBox="1">
            <a:spLocks noChangeArrowheads="1"/>
          </p:cNvSpPr>
          <p:nvPr/>
        </p:nvSpPr>
        <p:spPr bwMode="gray">
          <a:xfrm>
            <a:off x="8529639" y="4291013"/>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0" tIns="72000" rIns="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Deployment Resources</a:t>
            </a:r>
          </a:p>
        </p:txBody>
      </p:sp>
      <p:sp>
        <p:nvSpPr>
          <p:cNvPr id="146463" name="Text Box 31"/>
          <p:cNvSpPr txBox="1">
            <a:spLocks noChangeArrowheads="1"/>
          </p:cNvSpPr>
          <p:nvPr/>
        </p:nvSpPr>
        <p:spPr bwMode="gray">
          <a:xfrm>
            <a:off x="8542338" y="1773238"/>
            <a:ext cx="1765300" cy="330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a:t>Low</a:t>
            </a:r>
          </a:p>
        </p:txBody>
      </p:sp>
      <p:graphicFrame>
        <p:nvGraphicFramePr>
          <p:cNvPr id="146464" name="Group 32"/>
          <p:cNvGraphicFramePr>
            <a:graphicFrameLocks noGrp="1"/>
          </p:cNvGraphicFramePr>
          <p:nvPr/>
        </p:nvGraphicFramePr>
        <p:xfrm>
          <a:off x="8531226" y="4743451"/>
          <a:ext cx="1731963" cy="1245363"/>
        </p:xfrm>
        <a:graphic>
          <a:graphicData uri="http://schemas.openxmlformats.org/drawingml/2006/table">
            <a:tbl>
              <a:tblPr/>
              <a:tblGrid>
                <a:gridCol w="412750"/>
                <a:gridCol w="569913"/>
                <a:gridCol w="749300"/>
              </a:tblGrid>
              <a:tr h="3667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FTEs</a:t>
                      </a:r>
                    </a:p>
                  </a:txBody>
                  <a:tcPr marL="27432" marR="27432" marT="27432" marB="27432" anchor="ctr" horzOverflow="overflow">
                    <a:lnL w="12700" cap="flat" cmpd="sng" algn="ctr">
                      <a:solidFill>
                        <a:srgbClr val="5F5F5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Months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altLang="en-US" sz="1000" b="1" i="0" u="none" strike="noStrike" cap="none" normalizeH="0" baseline="0" smtClean="0">
                          <a:ln>
                            <a:noFill/>
                          </a:ln>
                          <a:solidFill>
                            <a:schemeClr val="bg1"/>
                          </a:solidFill>
                          <a:effectLst/>
                          <a:latin typeface="Arial" panose="020B0604020202020204" pitchFamily="34" charset="0"/>
                        </a:rPr>
                        <a:t>Equivalent Hours</a:t>
                      </a:r>
                    </a:p>
                  </a:txBody>
                  <a:tcPr marL="27432" marR="27432" marT="27432" marB="27432" anchor="ctr" horzOverflow="overflow">
                    <a:lnL w="12700" cap="flat" cmpd="sng" algn="ctr">
                      <a:solidFill>
                        <a:schemeClr val="bg1"/>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5F5F5F"/>
                    </a:solidFill>
                  </a:tcPr>
                </a:tc>
              </a:tr>
              <a:tr h="136525">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Full-Time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287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9 / 10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2700 / 3000</a:t>
                      </a:r>
                    </a:p>
                  </a:txBody>
                  <a:tcPr marL="27432" marR="27432" marT="27432" marB="27432" anchor="b"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r h="106363">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rPr>
                        <a:t>Part-Time Resources</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2</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4</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anose="020B0604020202020204" pitchFamily="34" charset="0"/>
                        </a:rPr>
                        <a:t>1385</a:t>
                      </a:r>
                    </a:p>
                  </a:txBody>
                  <a:tcPr marL="27432" marR="27432" marT="27432" marB="27432"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r>
            </a:tbl>
          </a:graphicData>
        </a:graphic>
      </p:graphicFrame>
      <p:sp>
        <p:nvSpPr>
          <p:cNvPr id="146491" name="Text Box 59"/>
          <p:cNvSpPr txBox="1">
            <a:spLocks noChangeArrowheads="1"/>
          </p:cNvSpPr>
          <p:nvPr/>
        </p:nvSpPr>
        <p:spPr bwMode="auto">
          <a:xfrm>
            <a:off x="9618663" y="5299075"/>
            <a:ext cx="5826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pic>
        <p:nvPicPr>
          <p:cNvPr id="146495" name="Picture 6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6526" y="128588"/>
            <a:ext cx="126206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46558" name="Group 126"/>
          <p:cNvGraphicFramePr>
            <a:graphicFrameLocks noGrp="1"/>
          </p:cNvGraphicFramePr>
          <p:nvPr/>
        </p:nvGraphicFramePr>
        <p:xfrm>
          <a:off x="8555039" y="2603500"/>
          <a:ext cx="1711325" cy="1493520"/>
        </p:xfrm>
        <a:graphic>
          <a:graphicData uri="http://schemas.openxmlformats.org/drawingml/2006/table">
            <a:tbl>
              <a:tblPr/>
              <a:tblGrid>
                <a:gridCol w="855662"/>
                <a:gridCol w="855663"/>
              </a:tblGrid>
              <a:tr h="168275">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anose="020B0604020202020204" pitchFamily="34" charset="0"/>
                        </a:rPr>
                        <a:t>Benefits Range</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r>
              <a:tr h="134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Low</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Arial" panose="020B0604020202020204" pitchFamily="34" charset="0"/>
                        </a:rPr>
                        <a:t>High</a:t>
                      </a:r>
                    </a:p>
                  </a:txBody>
                  <a:tcPr horzOverflow="overflow">
                    <a:lnL>
                      <a:noFill/>
                    </a:lnL>
                    <a:lnR cap="flat">
                      <a:noFill/>
                    </a:lnR>
                    <a:lnT>
                      <a:noFill/>
                    </a:lnT>
                    <a:lnB>
                      <a:noFill/>
                    </a:lnB>
                    <a:lnTlToBr>
                      <a:noFill/>
                    </a:lnTlToBr>
                    <a:lnBlToTr>
                      <a:noFill/>
                    </a:lnBlToTr>
                    <a:noFill/>
                  </a:tcPr>
                </a:tc>
              </a:tr>
              <a:tr h="153988">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Hours Per Year</a:t>
                      </a:r>
                      <a:endParaRPr kumimoji="0" lang="en-US" altLang="en-US" sz="1200" b="1" i="0" u="none" strike="noStrike" cap="none" normalizeH="0" baseline="0" smtClean="0">
                        <a:ln>
                          <a:noFill/>
                        </a:ln>
                        <a:solidFill>
                          <a:schemeClr val="bg1"/>
                        </a:solidFill>
                        <a:effectLst/>
                        <a:latin typeface="Arial" panose="020B0604020202020204" pitchFamily="34" charset="0"/>
                      </a:endParaRP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23,401</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31,660</a:t>
                      </a:r>
                    </a:p>
                  </a:txBody>
                  <a:tcPr horzOverflow="overflow">
                    <a:lnL>
                      <a:noFill/>
                    </a:lnL>
                    <a:lnR cap="flat">
                      <a:noFill/>
                    </a:lnR>
                    <a:lnT>
                      <a:noFill/>
                    </a:lnT>
                    <a:lnB>
                      <a:noFill/>
                    </a:lnB>
                    <a:lnTlToBr>
                      <a:noFill/>
                    </a:lnTlToBr>
                    <a:lnBlToTr>
                      <a:noFill/>
                    </a:lnBlToTr>
                    <a:noFill/>
                  </a:tcPr>
                </a:tc>
              </a:tr>
              <a:tr h="152400">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smtClean="0">
                          <a:ln>
                            <a:noFill/>
                          </a:ln>
                          <a:solidFill>
                            <a:schemeClr val="bg1"/>
                          </a:solidFill>
                          <a:effectLst/>
                          <a:latin typeface="Arial" panose="020B0604020202020204" pitchFamily="34" charset="0"/>
                        </a:rPr>
                        <a:t>FTEs Per Year</a:t>
                      </a:r>
                    </a:p>
                  </a:txBody>
                  <a:tcPr horzOverflow="overflow">
                    <a:lnL cap="flat">
                      <a:noFill/>
                    </a:lnL>
                    <a:lnR cap="flat">
                      <a:noFill/>
                    </a:lnR>
                    <a:lnT>
                      <a:noFill/>
                    </a:lnT>
                    <a:lnB>
                      <a:noFill/>
                    </a:lnB>
                    <a:lnTlToBr>
                      <a:noFill/>
                    </a:lnTlToBr>
                    <a:lnBlToTr>
                      <a:noFill/>
                    </a:lnBlToTr>
                    <a:solidFill>
                      <a:srgbClr val="5F5F5F"/>
                    </a:solidFill>
                  </a:tcPr>
                </a:tc>
                <a:tc hMerge="1">
                  <a:txBody>
                    <a:bodyPr/>
                    <a:lstStyle/>
                    <a:p>
                      <a:endParaRPr lang="en-US"/>
                    </a:p>
                  </a:txBody>
                  <a:tcPr/>
                </a:tc>
              </a:tr>
              <a:tr h="152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13</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rPr>
                        <a:t>18</a:t>
                      </a:r>
                    </a:p>
                  </a:txBody>
                  <a:tcPr horzOverflow="overflow">
                    <a:lnL>
                      <a:noFill/>
                    </a:lnL>
                    <a:lnR cap="flat">
                      <a:noFill/>
                    </a:lnR>
                    <a:lnT>
                      <a:noFill/>
                    </a:lnT>
                    <a:lnB cap="flat">
                      <a:noFill/>
                    </a:lnB>
                    <a:lnTlToBr>
                      <a:noFill/>
                    </a:lnTlToBr>
                    <a:lnBlToTr>
                      <a:noFill/>
                    </a:lnBlToTr>
                    <a:noFill/>
                  </a:tcPr>
                </a:tc>
              </a:tr>
            </a:tbl>
          </a:graphicData>
        </a:graphic>
      </p:graphicFrame>
      <p:sp>
        <p:nvSpPr>
          <p:cNvPr id="146549" name="Rectangle 117"/>
          <p:cNvSpPr>
            <a:spLocks noGrp="1" noChangeArrowheads="1"/>
          </p:cNvSpPr>
          <p:nvPr>
            <p:ph type="title"/>
          </p:nvPr>
        </p:nvSpPr>
        <p:spPr>
          <a:xfrm>
            <a:off x="1733550" y="152400"/>
            <a:ext cx="7162800" cy="609600"/>
          </a:xfrm>
        </p:spPr>
        <p:txBody>
          <a:bodyPr>
            <a:normAutofit fontScale="90000"/>
          </a:bodyPr>
          <a:lstStyle/>
          <a:p>
            <a:r>
              <a:rPr lang="en-US" altLang="en-US"/>
              <a:t>Improvement Opportunity 2.0</a:t>
            </a:r>
          </a:p>
        </p:txBody>
      </p:sp>
      <p:sp>
        <p:nvSpPr>
          <p:cNvPr id="146554" name="Text Box 122"/>
          <p:cNvSpPr txBox="1">
            <a:spLocks noChangeArrowheads="1"/>
          </p:cNvSpPr>
          <p:nvPr/>
        </p:nvSpPr>
        <p:spPr bwMode="gray">
          <a:xfrm>
            <a:off x="1849439" y="1271588"/>
            <a:ext cx="6535737"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Recommendation Details</a:t>
            </a:r>
          </a:p>
        </p:txBody>
      </p:sp>
      <p:sp>
        <p:nvSpPr>
          <p:cNvPr id="146555" name="Line 123"/>
          <p:cNvSpPr>
            <a:spLocks noChangeShapeType="1"/>
          </p:cNvSpPr>
          <p:nvPr/>
        </p:nvSpPr>
        <p:spPr bwMode="auto">
          <a:xfrm>
            <a:off x="8456613" y="1285875"/>
            <a:ext cx="0" cy="4802188"/>
          </a:xfrm>
          <a:prstGeom prst="line">
            <a:avLst/>
          </a:prstGeom>
          <a:noFill/>
          <a:ln w="12700" cap="sq">
            <a:solidFill>
              <a:srgbClr val="FF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556" name="Text Box 124"/>
          <p:cNvSpPr txBox="1">
            <a:spLocks noChangeArrowheads="1"/>
          </p:cNvSpPr>
          <p:nvPr/>
        </p:nvSpPr>
        <p:spPr bwMode="gray">
          <a:xfrm>
            <a:off x="8529639" y="1271588"/>
            <a:ext cx="1736725" cy="330200"/>
          </a:xfrm>
          <a:prstGeom prst="rect">
            <a:avLst/>
          </a:prstGeom>
          <a:solidFill>
            <a:srgbClr val="FF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lIns="72000" tIns="72000" rIns="72000" bIns="72000" anchor="ctr" anchorCtr="1"/>
          <a:lstStyle>
            <a:lvl1pPr>
              <a:defRPr>
                <a:solidFill>
                  <a:schemeClr val="tx1"/>
                </a:solidFill>
                <a:latin typeface="Arial" panose="020B0604020202020204" pitchFamily="34" charset="0"/>
              </a:defRPr>
            </a:lvl1pPr>
            <a:lvl2pPr marL="393700" indent="-2095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eaLnBrk="0" hangingPunct="0">
              <a:lnSpc>
                <a:spcPct val="90000"/>
              </a:lnSpc>
            </a:pPr>
            <a:r>
              <a:rPr lang="en-US" altLang="en-US" sz="1200"/>
              <a:t>Priority</a:t>
            </a:r>
          </a:p>
        </p:txBody>
      </p:sp>
      <p:sp>
        <p:nvSpPr>
          <p:cNvPr id="146559" name="Text Box 127"/>
          <p:cNvSpPr txBox="1">
            <a:spLocks noChangeArrowheads="1"/>
          </p:cNvSpPr>
          <p:nvPr/>
        </p:nvSpPr>
        <p:spPr bwMode="auto">
          <a:xfrm>
            <a:off x="8956676" y="5299075"/>
            <a:ext cx="5826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
              <a:t>Pilot / Full</a:t>
            </a:r>
          </a:p>
        </p:txBody>
      </p:sp>
    </p:spTree>
    <p:extLst>
      <p:ext uri="{BB962C8B-B14F-4D97-AF65-F5344CB8AC3E}">
        <p14:creationId xmlns:p14="http://schemas.microsoft.com/office/powerpoint/2010/main" val="5641528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3282</Words>
  <Application>Microsoft Office PowerPoint</Application>
  <PresentationFormat>Widescreen</PresentationFormat>
  <Paragraphs>647</Paragraphs>
  <Slides>19</Slides>
  <Notes>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Arial</vt:lpstr>
      <vt:lpstr>Calibri</vt:lpstr>
      <vt:lpstr>Calibri Light</vt:lpstr>
      <vt:lpstr>Times New Roman</vt:lpstr>
      <vt:lpstr>Wingdings 2</vt:lpstr>
      <vt:lpstr>Office Theme</vt:lpstr>
      <vt:lpstr>Business Case Illustration</vt:lpstr>
      <vt:lpstr>PowerPoint Presentation</vt:lpstr>
      <vt:lpstr>Business Case Benefits</vt:lpstr>
      <vt:lpstr>Improvement program value curve</vt:lpstr>
      <vt:lpstr>Improvement Framework</vt:lpstr>
      <vt:lpstr>Improvement Opportunity 1.0</vt:lpstr>
      <vt:lpstr>Benefits 1.0</vt:lpstr>
      <vt:lpstr>Benefits 1.0</vt:lpstr>
      <vt:lpstr>Improvement Opportunity 2.0</vt:lpstr>
      <vt:lpstr>Benefits 2.0</vt:lpstr>
      <vt:lpstr>Benefits 2.0</vt:lpstr>
      <vt:lpstr>Improvement Opportunity 3.0</vt:lpstr>
      <vt:lpstr>Benefits 3.0 </vt:lpstr>
      <vt:lpstr>PowerPoint Presentation</vt:lpstr>
      <vt:lpstr>Improvement Opportunity 4.0</vt:lpstr>
      <vt:lpstr>Improvement Opportunity 4.0</vt:lpstr>
      <vt:lpstr>PowerPoint Presentation</vt:lpstr>
      <vt:lpstr>PowerPoint Presentation</vt:lpstr>
      <vt:lpstr>Improvement Opportunity 5.0</vt:lpstr>
    </vt:vector>
  </TitlesOfParts>
  <Company>Deloitte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Pohl, Jeff</dc:creator>
  <cp:lastModifiedBy>Pohl, Jeff</cp:lastModifiedBy>
  <cp:revision>3</cp:revision>
  <dcterms:created xsi:type="dcterms:W3CDTF">2015-06-04T16:30:56Z</dcterms:created>
  <dcterms:modified xsi:type="dcterms:W3CDTF">2015-06-04T17:03:35Z</dcterms:modified>
</cp:coreProperties>
</file>